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8"/>
  </p:notesMasterIdLst>
  <p:sldIdLst>
    <p:sldId id="313" r:id="rId2"/>
    <p:sldId id="267" r:id="rId3"/>
    <p:sldId id="266" r:id="rId4"/>
    <p:sldId id="268" r:id="rId5"/>
    <p:sldId id="269" r:id="rId6"/>
    <p:sldId id="285" r:id="rId7"/>
    <p:sldId id="294" r:id="rId8"/>
    <p:sldId id="277" r:id="rId9"/>
    <p:sldId id="295" r:id="rId10"/>
    <p:sldId id="296" r:id="rId11"/>
    <p:sldId id="297" r:id="rId12"/>
    <p:sldId id="279" r:id="rId13"/>
    <p:sldId id="280" r:id="rId14"/>
    <p:sldId id="281" r:id="rId15"/>
    <p:sldId id="282" r:id="rId16"/>
    <p:sldId id="312" r:id="rId17"/>
    <p:sldId id="298" r:id="rId18"/>
    <p:sldId id="284" r:id="rId19"/>
    <p:sldId id="275" r:id="rId20"/>
    <p:sldId id="299" r:id="rId21"/>
    <p:sldId id="300" r:id="rId22"/>
    <p:sldId id="301" r:id="rId23"/>
    <p:sldId id="302" r:id="rId24"/>
    <p:sldId id="303" r:id="rId25"/>
    <p:sldId id="270" r:id="rId26"/>
    <p:sldId id="273" r:id="rId27"/>
    <p:sldId id="286" r:id="rId28"/>
    <p:sldId id="304" r:id="rId29"/>
    <p:sldId id="274" r:id="rId30"/>
    <p:sldId id="287" r:id="rId31"/>
    <p:sldId id="289" r:id="rId32"/>
    <p:sldId id="311" r:id="rId33"/>
    <p:sldId id="276" r:id="rId34"/>
    <p:sldId id="278" r:id="rId35"/>
    <p:sldId id="283" r:id="rId36"/>
    <p:sldId id="308" r:id="rId37"/>
    <p:sldId id="305" r:id="rId38"/>
    <p:sldId id="309" r:id="rId39"/>
    <p:sldId id="288" r:id="rId40"/>
    <p:sldId id="290" r:id="rId41"/>
    <p:sldId id="256" r:id="rId42"/>
    <p:sldId id="310" r:id="rId43"/>
    <p:sldId id="257" r:id="rId44"/>
    <p:sldId id="258" r:id="rId45"/>
    <p:sldId id="259" r:id="rId46"/>
    <p:sldId id="293" r:id="rId47"/>
    <p:sldId id="306" r:id="rId48"/>
    <p:sldId id="307" r:id="rId49"/>
    <p:sldId id="260" r:id="rId50"/>
    <p:sldId id="261" r:id="rId51"/>
    <p:sldId id="262" r:id="rId52"/>
    <p:sldId id="263" r:id="rId53"/>
    <p:sldId id="291" r:id="rId54"/>
    <p:sldId id="292" r:id="rId55"/>
    <p:sldId id="264" r:id="rId56"/>
    <p:sldId id="265" r:id="rId5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378"/>
    <p:restoredTop sz="91516"/>
  </p:normalViewPr>
  <p:slideViewPr>
    <p:cSldViewPr snapToGrid="0" snapToObjects="1">
      <p:cViewPr varScale="1">
        <p:scale>
          <a:sx n="123" d="100"/>
          <a:sy n="123" d="100"/>
        </p:scale>
        <p:origin x="688"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E7B9D4-6EB5-6A44-834E-6E2FE0F9F024}" type="datetimeFigureOut">
              <a:rPr lang="en-US" smtClean="0"/>
              <a:t>6/9/25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95E910-7EB0-9C4E-B17D-02551E0F54C8}" type="slidenum">
              <a:rPr lang="en-US" smtClean="0"/>
              <a:t>‹#›</a:t>
            </a:fld>
            <a:endParaRPr lang="en-US"/>
          </a:p>
        </p:txBody>
      </p:sp>
    </p:spTree>
    <p:extLst>
      <p:ext uri="{BB962C8B-B14F-4D97-AF65-F5344CB8AC3E}">
        <p14:creationId xmlns:p14="http://schemas.microsoft.com/office/powerpoint/2010/main" val="282022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95E910-7EB0-9C4E-B17D-02551E0F54C8}" type="slidenum">
              <a:rPr lang="en-US" smtClean="0"/>
              <a:t>12</a:t>
            </a:fld>
            <a:endParaRPr lang="en-US"/>
          </a:p>
        </p:txBody>
      </p:sp>
    </p:spTree>
    <p:extLst>
      <p:ext uri="{BB962C8B-B14F-4D97-AF65-F5344CB8AC3E}">
        <p14:creationId xmlns:p14="http://schemas.microsoft.com/office/powerpoint/2010/main" val="1674729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95E910-7EB0-9C4E-B17D-02551E0F54C8}" type="slidenum">
              <a:rPr lang="en-US" smtClean="0"/>
              <a:t>31</a:t>
            </a:fld>
            <a:endParaRPr lang="en-US"/>
          </a:p>
        </p:txBody>
      </p:sp>
    </p:spTree>
    <p:extLst>
      <p:ext uri="{BB962C8B-B14F-4D97-AF65-F5344CB8AC3E}">
        <p14:creationId xmlns:p14="http://schemas.microsoft.com/office/powerpoint/2010/main" val="1440607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6/9/25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carc.usc.edu/user-guides/carc-ondemand/ondemand-overview"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hpcaccount.usc.edu/"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uschpc.github.io/regional-computing-website/user-guides/get-started-laguna/logging-in.html#add-public-key-to-user-portal"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hyperlink" Target="https://laguna-ood.carc.usc.edu/pun/sys/dashboard/"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www.wolfram.com/mathematica/" TargetMode="External"/><Relationship Id="rId3" Type="http://schemas.openxmlformats.org/officeDocument/2006/relationships/hyperlink" Target="https://www.rstudio.com/" TargetMode="External"/><Relationship Id="rId7" Type="http://schemas.openxmlformats.org/officeDocument/2006/relationships/hyperlink" Target="https://www.stata.com/" TargetMode="External"/><Relationship Id="rId2" Type="http://schemas.openxmlformats.org/officeDocument/2006/relationships/hyperlink" Target="https://jupyter.org/" TargetMode="External"/><Relationship Id="rId1" Type="http://schemas.openxmlformats.org/officeDocument/2006/relationships/slideLayout" Target="../slideLayouts/slideLayout2.xml"/><Relationship Id="rId6" Type="http://schemas.openxmlformats.org/officeDocument/2006/relationships/hyperlink" Target="https://shiny.posit.co/" TargetMode="External"/><Relationship Id="rId5" Type="http://schemas.openxmlformats.org/officeDocument/2006/relationships/hyperlink" Target="https://relion.readthedocs.io/en/latest/" TargetMode="External"/><Relationship Id="rId4" Type="http://schemas.openxmlformats.org/officeDocument/2006/relationships/hyperlink" Target="https://code.visualstudio.com/docs/remote/vscode-server" TargetMode="External"/><Relationship Id="rId9" Type="http://schemas.openxmlformats.org/officeDocument/2006/relationships/hyperlink" Target="https://www.mathworks.com/products/matlab.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laguna-ood.carc.usc.edu/pun/sys/dashboard/"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www.carc.usc.edu/user-guides/hpc-systems/discovery/getting-started-discovery#transferring-file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carc.usc.edu/user-guides/hpc-systems/discovery/getting-started-discovery#creating-and-editing-text-files"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carc.usc.edu/user-guides/hpc-systems/discovery/getting-started-discovery#running-job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carc.usc.edu/user-guides/hpc-systems/using-our-hpc-systems/running-jobs"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www.carc.usc.edu/user-guides/hpc-systems/endeavour" TargetMode="External"/><Relationship Id="rId2" Type="http://schemas.openxmlformats.org/officeDocument/2006/relationships/hyperlink" Target="https://www.carc.usc.edu/user-guides/hpc-systems/discovery" TargetMode="External"/><Relationship Id="rId1" Type="http://schemas.openxmlformats.org/officeDocument/2006/relationships/slideLayout" Target="../slideLayouts/slideLayout2.xml"/><Relationship Id="rId4" Type="http://schemas.openxmlformats.org/officeDocument/2006/relationships/hyperlink" Target="https://www.carc.usc.edu/user-guides/research-data-management/transferring-data" TargetMode="External"/></Relationships>
</file>

<file path=ppt/slides/_rels/slide34.xml.rels><?xml version="1.0" encoding="UTF-8" standalone="yes"?>
<Relationships xmlns="http://schemas.openxmlformats.org/package/2006/relationships"><Relationship Id="rId2" Type="http://schemas.openxmlformats.org/officeDocument/2006/relationships/hyperlink" Target="https://www.carc.usc.edu/user-guides/hpc-systems/discovery/getting-started-discovery#logging-in"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www.carc.usc.edu/user-guides/hpc-systems/discovery/getting-started-discovery#creating-and-editing-text-files"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www.carc.usc.edu/user-guides/hpc-systems/discovery/getting-started-discovery#installing-and-running-softwar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www.carc.usc.edu/user-guides/hpc-systems/using-our-hpc-systems/slurm-cheatsheet"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docs.conda.io/en/latest/"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carc.usc.edu/user-guides/carc-ondemand/ondemand-overview#use-cases"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uschpc.github.io/regional-computing-website/user-guides/get-started-laguna/logging-in.html" TargetMode="External"/><Relationship Id="rId2" Type="http://schemas.openxmlformats.org/officeDocument/2006/relationships/hyperlink" Target="https://www.carc.usc.edu/user-guides/carc-ondemand" TargetMode="External"/><Relationship Id="rId1" Type="http://schemas.openxmlformats.org/officeDocument/2006/relationships/slideLayout" Target="../slideLayouts/slideLayout2.xml"/><Relationship Id="rId5" Type="http://schemas.openxmlformats.org/officeDocument/2006/relationships/hyperlink" Target="https://www.osc.edu/resources/online_portals/ondemand" TargetMode="External"/><Relationship Id="rId4" Type="http://schemas.openxmlformats.org/officeDocument/2006/relationships/hyperlink" Target="https://www.carc.usc.edu/user-guides/carc-ondemand/ondemand-overview#additional-resources"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carc.usc.edu/user-guides/secure-computing/compliance-overview" TargetMode="External"/><Relationship Id="rId2" Type="http://schemas.openxmlformats.org/officeDocument/2006/relationships/hyperlink" Target="https://www.carc.usc.edu/user-guides/hpc-systems/discovery/getting-started-discovery#sensitive-data" TargetMode="External"/><Relationship Id="rId1" Type="http://schemas.openxmlformats.org/officeDocument/2006/relationships/slideLayout" Target="../slideLayouts/slideLayout2.xml"/><Relationship Id="rId4" Type="http://schemas.openxmlformats.org/officeDocument/2006/relationships/hyperlink" Target="mailto:carc-support@usc.edu"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carc.usc.edu/user-guides/hpc-systems/discovery/getting-started-discovery#workflow"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uschpc.github.io/regional-computing-website/user-guides/get-started-laguna.htm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72409-E5D1-2ECD-F1BA-5A98AD55C759}"/>
              </a:ext>
            </a:extLst>
          </p:cNvPr>
          <p:cNvSpPr>
            <a:spLocks noGrp="1"/>
          </p:cNvSpPr>
          <p:nvPr>
            <p:ph type="ctrTitle"/>
          </p:nvPr>
        </p:nvSpPr>
        <p:spPr/>
        <p:txBody>
          <a:bodyPr/>
          <a:lstStyle/>
          <a:p>
            <a:r>
              <a:rPr lang="en-US" dirty="0"/>
              <a:t>HPC for Research</a:t>
            </a:r>
          </a:p>
        </p:txBody>
      </p:sp>
      <p:sp>
        <p:nvSpPr>
          <p:cNvPr id="3" name="Subtitle 2">
            <a:extLst>
              <a:ext uri="{FF2B5EF4-FFF2-40B4-BE49-F238E27FC236}">
                <a16:creationId xmlns:a16="http://schemas.microsoft.com/office/drawing/2014/main" id="{FE06C24C-2F99-17AD-1553-A4B8D41B820B}"/>
              </a:ext>
            </a:extLst>
          </p:cNvPr>
          <p:cNvSpPr>
            <a:spLocks noGrp="1"/>
          </p:cNvSpPr>
          <p:nvPr>
            <p:ph type="subTitle" idx="1"/>
          </p:nvPr>
        </p:nvSpPr>
        <p:spPr/>
        <p:txBody>
          <a:bodyPr/>
          <a:lstStyle/>
          <a:p>
            <a:r>
              <a:rPr lang="en-US" dirty="0"/>
              <a:t>CMC Summer Research Computing Bootcamp</a:t>
            </a:r>
          </a:p>
          <a:p>
            <a:r>
              <a:rPr lang="en-US" dirty="0"/>
              <a:t>June 9, 2025</a:t>
            </a:r>
          </a:p>
        </p:txBody>
      </p:sp>
    </p:spTree>
    <p:extLst>
      <p:ext uri="{BB962C8B-B14F-4D97-AF65-F5344CB8AC3E}">
        <p14:creationId xmlns:p14="http://schemas.microsoft.com/office/powerpoint/2010/main" val="10491889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A3DB1-7417-9E78-A239-781CE187E7F4}"/>
              </a:ext>
            </a:extLst>
          </p:cNvPr>
          <p:cNvSpPr>
            <a:spLocks noGrp="1"/>
          </p:cNvSpPr>
          <p:nvPr>
            <p:ph type="title"/>
          </p:nvPr>
        </p:nvSpPr>
        <p:spPr>
          <a:xfrm>
            <a:off x="161364" y="5283668"/>
            <a:ext cx="8229600" cy="1143000"/>
          </a:xfrm>
        </p:spPr>
        <p:txBody>
          <a:bodyPr>
            <a:noAutofit/>
          </a:bodyPr>
          <a:lstStyle/>
          <a:p>
            <a:r>
              <a:rPr lang="en-US" sz="3200" dirty="0">
                <a:hlinkClick r:id="rId2"/>
              </a:rPr>
              <a:t>https://www.carc.usc.edu/user-guides/carc-ondemand/ondemand-overview</a:t>
            </a:r>
            <a:endParaRPr lang="en-US" sz="3200" dirty="0"/>
          </a:p>
        </p:txBody>
      </p:sp>
      <p:pic>
        <p:nvPicPr>
          <p:cNvPr id="4" name="Content Placeholder 3">
            <a:extLst>
              <a:ext uri="{FF2B5EF4-FFF2-40B4-BE49-F238E27FC236}">
                <a16:creationId xmlns:a16="http://schemas.microsoft.com/office/drawing/2014/main" id="{3E4A0E2D-7358-C783-668A-95A800C6B946}"/>
              </a:ext>
            </a:extLst>
          </p:cNvPr>
          <p:cNvPicPr>
            <a:picLocks noGrp="1" noChangeAspect="1"/>
          </p:cNvPicPr>
          <p:nvPr>
            <p:ph idx="1"/>
          </p:nvPr>
        </p:nvPicPr>
        <p:blipFill>
          <a:blip r:embed="rId3"/>
          <a:stretch>
            <a:fillRect/>
          </a:stretch>
        </p:blipFill>
        <p:spPr>
          <a:xfrm>
            <a:off x="936544" y="1233716"/>
            <a:ext cx="6978125" cy="3889742"/>
          </a:xfrm>
          <a:prstGeom prst="rect">
            <a:avLst/>
          </a:prstGeom>
        </p:spPr>
      </p:pic>
      <p:sp>
        <p:nvSpPr>
          <p:cNvPr id="3" name="TextBox 2">
            <a:extLst>
              <a:ext uri="{FF2B5EF4-FFF2-40B4-BE49-F238E27FC236}">
                <a16:creationId xmlns:a16="http://schemas.microsoft.com/office/drawing/2014/main" id="{D9422C24-67EE-2AB9-BD79-C727405C9FB1}"/>
              </a:ext>
            </a:extLst>
          </p:cNvPr>
          <p:cNvSpPr txBox="1"/>
          <p:nvPr/>
        </p:nvSpPr>
        <p:spPr>
          <a:xfrm>
            <a:off x="806824" y="611841"/>
            <a:ext cx="1450782" cy="461665"/>
          </a:xfrm>
          <a:prstGeom prst="rect">
            <a:avLst/>
          </a:prstGeom>
          <a:noFill/>
        </p:spPr>
        <p:txBody>
          <a:bodyPr wrap="none" rtlCol="0">
            <a:spAutoFit/>
          </a:bodyPr>
          <a:lstStyle/>
          <a:p>
            <a:r>
              <a:rPr lang="en-US" sz="2400" dirty="0"/>
              <a:t>Resources</a:t>
            </a:r>
          </a:p>
        </p:txBody>
      </p:sp>
    </p:spTree>
    <p:extLst>
      <p:ext uri="{BB962C8B-B14F-4D97-AF65-F5344CB8AC3E}">
        <p14:creationId xmlns:p14="http://schemas.microsoft.com/office/powerpoint/2010/main" val="527980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43848-5EEE-173C-FCD9-7668E21C7DED}"/>
              </a:ext>
            </a:extLst>
          </p:cNvPr>
          <p:cNvSpPr>
            <a:spLocks noGrp="1"/>
          </p:cNvSpPr>
          <p:nvPr>
            <p:ph type="title"/>
          </p:nvPr>
        </p:nvSpPr>
        <p:spPr>
          <a:xfrm>
            <a:off x="632012" y="235324"/>
            <a:ext cx="8229600" cy="2057400"/>
          </a:xfrm>
        </p:spPr>
        <p:txBody>
          <a:bodyPr>
            <a:normAutofit fontScale="90000"/>
          </a:bodyPr>
          <a:lstStyle/>
          <a:p>
            <a:r>
              <a:rPr lang="en-US" b="1" dirty="0"/>
              <a:t>Hands on:</a:t>
            </a:r>
            <a:br>
              <a:rPr lang="en-US" dirty="0"/>
            </a:br>
            <a:r>
              <a:rPr lang="en-US" dirty="0"/>
              <a:t>Access your HPC account and find your project and allocation</a:t>
            </a:r>
          </a:p>
        </p:txBody>
      </p:sp>
      <p:pic>
        <p:nvPicPr>
          <p:cNvPr id="4" name="Content Placeholder 3">
            <a:extLst>
              <a:ext uri="{FF2B5EF4-FFF2-40B4-BE49-F238E27FC236}">
                <a16:creationId xmlns:a16="http://schemas.microsoft.com/office/drawing/2014/main" id="{7B1A635C-9670-FA91-ACBA-E54E6B45A2D6}"/>
              </a:ext>
            </a:extLst>
          </p:cNvPr>
          <p:cNvPicPr>
            <a:picLocks noGrp="1" noChangeAspect="1"/>
          </p:cNvPicPr>
          <p:nvPr>
            <p:ph idx="1"/>
          </p:nvPr>
        </p:nvPicPr>
        <p:blipFill>
          <a:blip r:embed="rId2"/>
          <a:stretch>
            <a:fillRect/>
          </a:stretch>
        </p:blipFill>
        <p:spPr>
          <a:xfrm>
            <a:off x="863865" y="2508857"/>
            <a:ext cx="7416269" cy="3263504"/>
          </a:xfrm>
          <a:prstGeom prst="rect">
            <a:avLst/>
          </a:prstGeom>
        </p:spPr>
      </p:pic>
      <p:sp>
        <p:nvSpPr>
          <p:cNvPr id="3" name="Title 1">
            <a:extLst>
              <a:ext uri="{FF2B5EF4-FFF2-40B4-BE49-F238E27FC236}">
                <a16:creationId xmlns:a16="http://schemas.microsoft.com/office/drawing/2014/main" id="{0D3BE38B-C743-E4DA-72A9-44E162B94CC2}"/>
              </a:ext>
            </a:extLst>
          </p:cNvPr>
          <p:cNvSpPr txBox="1">
            <a:spLocks/>
          </p:cNvSpPr>
          <p:nvPr/>
        </p:nvSpPr>
        <p:spPr>
          <a:xfrm>
            <a:off x="578224" y="562656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hlinkClick r:id="rId3"/>
              </a:rPr>
              <a:t>https://hpcaccount.usc.edu/</a:t>
            </a:r>
            <a:endParaRPr lang="en-US" dirty="0"/>
          </a:p>
        </p:txBody>
      </p:sp>
    </p:spTree>
    <p:extLst>
      <p:ext uri="{BB962C8B-B14F-4D97-AF65-F5344CB8AC3E}">
        <p14:creationId xmlns:p14="http://schemas.microsoft.com/office/powerpoint/2010/main" val="2390869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5654F-1702-4B9B-81D9-CA1ED462DFCD}"/>
              </a:ext>
            </a:extLst>
          </p:cNvPr>
          <p:cNvSpPr>
            <a:spLocks noGrp="1"/>
          </p:cNvSpPr>
          <p:nvPr>
            <p:ph type="title"/>
          </p:nvPr>
        </p:nvSpPr>
        <p:spPr>
          <a:xfrm>
            <a:off x="4401417" y="1138036"/>
            <a:ext cx="4083287" cy="1402470"/>
          </a:xfrm>
        </p:spPr>
        <p:txBody>
          <a:bodyPr anchor="t">
            <a:normAutofit/>
          </a:bodyPr>
          <a:lstStyle/>
          <a:p>
            <a:r>
              <a:rPr lang="en-US" sz="2800" dirty="0"/>
              <a:t>Public and Private keys</a:t>
            </a:r>
          </a:p>
        </p:txBody>
      </p:sp>
      <p:pic>
        <p:nvPicPr>
          <p:cNvPr id="5" name="Picture 4" descr="A closeup of a key and a keyhole">
            <a:extLst>
              <a:ext uri="{FF2B5EF4-FFF2-40B4-BE49-F238E27FC236}">
                <a16:creationId xmlns:a16="http://schemas.microsoft.com/office/drawing/2014/main" id="{9DE135BA-0256-E277-920E-080300F6F940}"/>
              </a:ext>
            </a:extLst>
          </p:cNvPr>
          <p:cNvPicPr>
            <a:picLocks noChangeAspect="1"/>
          </p:cNvPicPr>
          <p:nvPr/>
        </p:nvPicPr>
        <p:blipFill>
          <a:blip r:embed="rId3"/>
          <a:srcRect l="55301" r="7237"/>
          <a:stretch>
            <a:fillRect/>
          </a:stretch>
        </p:blipFill>
        <p:spPr>
          <a:xfrm>
            <a:off x="20" y="10"/>
            <a:ext cx="3863363" cy="6857990"/>
          </a:xfrm>
          <a:prstGeom prst="rect">
            <a:avLst/>
          </a:prstGeom>
        </p:spPr>
      </p:pic>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78772" y="871146"/>
            <a:ext cx="552705"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9C3457F-AC91-41E5-88E8-FE7F84F6A8B0}"/>
              </a:ext>
            </a:extLst>
          </p:cNvPr>
          <p:cNvSpPr>
            <a:spLocks noGrp="1"/>
          </p:cNvSpPr>
          <p:nvPr>
            <p:ph idx="1"/>
          </p:nvPr>
        </p:nvSpPr>
        <p:spPr>
          <a:xfrm>
            <a:off x="4401417" y="2551176"/>
            <a:ext cx="4083287" cy="3591207"/>
          </a:xfrm>
        </p:spPr>
        <p:txBody>
          <a:bodyPr>
            <a:normAutofit/>
          </a:bodyPr>
          <a:lstStyle/>
          <a:p>
            <a:pPr marL="0" indent="0">
              <a:buNone/>
            </a:pPr>
            <a:r>
              <a:rPr lang="en-US" sz="1700" dirty="0"/>
              <a:t>Generating a key pair provides you with two long string of characters: a public and a private key. You can place the public key on any server and then unlock it by connecting to it with a client that already has the private key. When the two match up, the system unlocks without the need for a password. You can increase security even more by protecting the private key with a passphrase.</a:t>
            </a:r>
          </a:p>
        </p:txBody>
      </p:sp>
    </p:spTree>
    <p:extLst>
      <p:ext uri="{BB962C8B-B14F-4D97-AF65-F5344CB8AC3E}">
        <p14:creationId xmlns:p14="http://schemas.microsoft.com/office/powerpoint/2010/main" val="645417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6627B-F873-4DCA-BC32-0CA7E67BFA23}"/>
              </a:ext>
            </a:extLst>
          </p:cNvPr>
          <p:cNvSpPr>
            <a:spLocks noGrp="1"/>
          </p:cNvSpPr>
          <p:nvPr>
            <p:ph type="title"/>
          </p:nvPr>
        </p:nvSpPr>
        <p:spPr/>
        <p:txBody>
          <a:bodyPr>
            <a:normAutofit/>
          </a:bodyPr>
          <a:lstStyle/>
          <a:p>
            <a:r>
              <a:rPr lang="en-US" dirty="0"/>
              <a:t>Create an RSA key pair</a:t>
            </a:r>
          </a:p>
        </p:txBody>
      </p:sp>
      <p:sp>
        <p:nvSpPr>
          <p:cNvPr id="3" name="Content Placeholder 2">
            <a:extLst>
              <a:ext uri="{FF2B5EF4-FFF2-40B4-BE49-F238E27FC236}">
                <a16:creationId xmlns:a16="http://schemas.microsoft.com/office/drawing/2014/main" id="{743F72DD-9C95-402F-801F-B41DB1A2771F}"/>
              </a:ext>
            </a:extLst>
          </p:cNvPr>
          <p:cNvSpPr>
            <a:spLocks noGrp="1"/>
          </p:cNvSpPr>
          <p:nvPr>
            <p:ph idx="1"/>
          </p:nvPr>
        </p:nvSpPr>
        <p:spPr/>
        <p:txBody>
          <a:bodyPr>
            <a:normAutofit fontScale="47500" lnSpcReduction="20000"/>
          </a:bodyPr>
          <a:lstStyle/>
          <a:p>
            <a:endParaRPr lang="en-US" dirty="0"/>
          </a:p>
          <a:p>
            <a:r>
              <a:rPr lang="en-US" dirty="0"/>
              <a:t>To create the key pair on your personal computer, open a shell session and follow the instructions:</a:t>
            </a:r>
          </a:p>
          <a:p>
            <a:endParaRPr lang="en-US" dirty="0">
              <a:highlight>
                <a:srgbClr val="808080"/>
              </a:highlight>
            </a:endParaRPr>
          </a:p>
          <a:p>
            <a:pPr marL="0" indent="0">
              <a:buNone/>
            </a:pPr>
            <a:r>
              <a:rPr lang="en-US" dirty="0">
                <a:highlight>
                  <a:srgbClr val="C0C0C0"/>
                </a:highlight>
                <a:latin typeface="Consolas" panose="020B0609020204030204" pitchFamily="49" charset="0"/>
                <a:cs typeface="Consolas" panose="020B0609020204030204" pitchFamily="49" charset="0"/>
              </a:rPr>
              <a:t>$ </a:t>
            </a:r>
            <a:r>
              <a:rPr lang="en-US" dirty="0" err="1">
                <a:highlight>
                  <a:srgbClr val="C0C0C0"/>
                </a:highlight>
                <a:latin typeface="Consolas" panose="020B0609020204030204" pitchFamily="49" charset="0"/>
                <a:cs typeface="Consolas" panose="020B0609020204030204" pitchFamily="49" charset="0"/>
              </a:rPr>
              <a:t>ssh</a:t>
            </a:r>
            <a:r>
              <a:rPr lang="en-US" dirty="0">
                <a:highlight>
                  <a:srgbClr val="C0C0C0"/>
                </a:highlight>
                <a:latin typeface="Consolas" panose="020B0609020204030204" pitchFamily="49" charset="0"/>
                <a:cs typeface="Consolas" panose="020B0609020204030204" pitchFamily="49" charset="0"/>
              </a:rPr>
              <a:t>-keygen -t </a:t>
            </a:r>
            <a:r>
              <a:rPr lang="en-US" dirty="0" err="1">
                <a:highlight>
                  <a:srgbClr val="C0C0C0"/>
                </a:highlight>
                <a:latin typeface="Consolas" panose="020B0609020204030204" pitchFamily="49" charset="0"/>
                <a:cs typeface="Consolas" panose="020B0609020204030204" pitchFamily="49" charset="0"/>
              </a:rPr>
              <a:t>rsa</a:t>
            </a:r>
            <a:r>
              <a:rPr lang="en-US" dirty="0">
                <a:highlight>
                  <a:srgbClr val="C0C0C0"/>
                </a:highlight>
                <a:latin typeface="Consolas" panose="020B0609020204030204" pitchFamily="49" charset="0"/>
                <a:cs typeface="Consolas" panose="020B0609020204030204" pitchFamily="49" charset="0"/>
              </a:rPr>
              <a:t> -b 4096</a:t>
            </a:r>
          </a:p>
          <a:p>
            <a:pPr marL="0" indent="0">
              <a:buNone/>
            </a:pPr>
            <a:endParaRPr lang="en-US" dirty="0"/>
          </a:p>
          <a:p>
            <a:r>
              <a:rPr lang="en-US" dirty="0"/>
              <a:t>This command prompts you to designate a location for the keys to be saved:</a:t>
            </a:r>
          </a:p>
          <a:p>
            <a:endParaRPr lang="en-US" dirty="0"/>
          </a:p>
          <a:p>
            <a:pPr marL="0" indent="0">
              <a:buNone/>
            </a:pPr>
            <a:r>
              <a:rPr lang="en-US" dirty="0">
                <a:highlight>
                  <a:srgbClr val="C0C0C0"/>
                </a:highlight>
                <a:latin typeface="Consolas" panose="020B0609020204030204" pitchFamily="49" charset="0"/>
                <a:cs typeface="Consolas" panose="020B0609020204030204" pitchFamily="49" charset="0"/>
              </a:rPr>
              <a:t>Enter file in which to save the key (/home/</a:t>
            </a:r>
            <a:r>
              <a:rPr lang="en-US" dirty="0" err="1">
                <a:highlight>
                  <a:srgbClr val="C0C0C0"/>
                </a:highlight>
                <a:latin typeface="Consolas" panose="020B0609020204030204" pitchFamily="49" charset="0"/>
                <a:cs typeface="Consolas" panose="020B0609020204030204" pitchFamily="49" charset="0"/>
              </a:rPr>
              <a:t>user_id</a:t>
            </a:r>
            <a:r>
              <a:rPr lang="en-US" dirty="0">
                <a:highlight>
                  <a:srgbClr val="C0C0C0"/>
                </a:highlight>
                <a:latin typeface="Consolas" panose="020B0609020204030204" pitchFamily="49" charset="0"/>
                <a:cs typeface="Consolas" panose="020B0609020204030204" pitchFamily="49" charset="0"/>
              </a:rPr>
              <a:t>/.</a:t>
            </a:r>
            <a:r>
              <a:rPr lang="en-US" dirty="0" err="1">
                <a:highlight>
                  <a:srgbClr val="C0C0C0"/>
                </a:highlight>
                <a:latin typeface="Consolas" panose="020B0609020204030204" pitchFamily="49" charset="0"/>
                <a:cs typeface="Consolas" panose="020B0609020204030204" pitchFamily="49" charset="0"/>
              </a:rPr>
              <a:t>ssh</a:t>
            </a:r>
            <a:r>
              <a:rPr lang="en-US" dirty="0">
                <a:highlight>
                  <a:srgbClr val="C0C0C0"/>
                </a:highlight>
                <a:latin typeface="Consolas" panose="020B0609020204030204" pitchFamily="49" charset="0"/>
                <a:cs typeface="Consolas" panose="020B0609020204030204" pitchFamily="49" charset="0"/>
              </a:rPr>
              <a:t>/</a:t>
            </a:r>
            <a:r>
              <a:rPr lang="en-US" dirty="0" err="1">
                <a:highlight>
                  <a:srgbClr val="C0C0C0"/>
                </a:highlight>
                <a:latin typeface="Consolas" panose="020B0609020204030204" pitchFamily="49" charset="0"/>
                <a:cs typeface="Consolas" panose="020B0609020204030204" pitchFamily="49" charset="0"/>
              </a:rPr>
              <a:t>id_rsa</a:t>
            </a:r>
            <a:r>
              <a:rPr lang="en-US" dirty="0">
                <a:highlight>
                  <a:srgbClr val="C0C0C0"/>
                </a:highlight>
                <a:latin typeface="Consolas" panose="020B0609020204030204" pitchFamily="49" charset="0"/>
                <a:cs typeface="Consolas" panose="020B0609020204030204" pitchFamily="49" charset="0"/>
              </a:rPr>
              <a:t>):</a:t>
            </a:r>
          </a:p>
          <a:p>
            <a:pPr marL="0" indent="0">
              <a:buNone/>
            </a:pPr>
            <a:endParaRPr lang="en-US" dirty="0"/>
          </a:p>
          <a:p>
            <a:pPr marL="0" indent="0">
              <a:buNone/>
            </a:pPr>
            <a:r>
              <a:rPr lang="en-US" dirty="0"/>
              <a:t>You can press enter here, saving the file to the default directory (e.g., /home/</a:t>
            </a:r>
            <a:r>
              <a:rPr lang="en-US" dirty="0" err="1"/>
              <a:t>user_id</a:t>
            </a:r>
            <a:r>
              <a:rPr lang="en-US" dirty="0"/>
              <a:t>/.</a:t>
            </a:r>
            <a:r>
              <a:rPr lang="en-US" dirty="0" err="1"/>
              <a:t>ssh</a:t>
            </a:r>
            <a:r>
              <a:rPr lang="en-US" dirty="0"/>
              <a:t>/</a:t>
            </a:r>
            <a:r>
              <a:rPr lang="en-US" dirty="0" err="1"/>
              <a:t>id_rsa</a:t>
            </a:r>
            <a:r>
              <a:rPr lang="en-US" dirty="0"/>
              <a:t> on macOS or Linux or C:\Users\user_id\.ssh\id_rsa on Windows).</a:t>
            </a:r>
          </a:p>
          <a:p>
            <a:endParaRPr lang="en-US" dirty="0"/>
          </a:p>
          <a:p>
            <a:r>
              <a:rPr lang="en-US" dirty="0"/>
              <a:t>Next is the passphrase prompt, provide a password for enhanced security:</a:t>
            </a:r>
          </a:p>
          <a:p>
            <a:endParaRPr lang="en-US" dirty="0"/>
          </a:p>
          <a:p>
            <a:pPr marL="0" indent="0">
              <a:buNone/>
            </a:pPr>
            <a:r>
              <a:rPr lang="en-US" dirty="0">
                <a:highlight>
                  <a:srgbClr val="C0C0C0"/>
                </a:highlight>
                <a:latin typeface="Consolas" panose="020B0609020204030204" pitchFamily="49" charset="0"/>
                <a:cs typeface="Consolas" panose="020B0609020204030204" pitchFamily="49" charset="0"/>
              </a:rPr>
              <a:t>Enter passphrase (empty for no passphrase):</a:t>
            </a:r>
          </a:p>
        </p:txBody>
      </p:sp>
    </p:spTree>
    <p:extLst>
      <p:ext uri="{BB962C8B-B14F-4D97-AF65-F5344CB8AC3E}">
        <p14:creationId xmlns:p14="http://schemas.microsoft.com/office/powerpoint/2010/main" val="256615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E1FD9-719C-424B-8E09-DD93A83707F4}"/>
              </a:ext>
            </a:extLst>
          </p:cNvPr>
          <p:cNvSpPr>
            <a:spLocks noGrp="1"/>
          </p:cNvSpPr>
          <p:nvPr>
            <p:ph type="title"/>
          </p:nvPr>
        </p:nvSpPr>
        <p:spPr/>
        <p:txBody>
          <a:bodyPr>
            <a:normAutofit fontScale="90000"/>
          </a:bodyPr>
          <a:lstStyle/>
          <a:p>
            <a:r>
              <a:rPr lang="en-US" dirty="0"/>
              <a:t>The entire key generation process looks something like this:</a:t>
            </a:r>
          </a:p>
        </p:txBody>
      </p:sp>
      <p:pic>
        <p:nvPicPr>
          <p:cNvPr id="7" name="Content Placeholder 6">
            <a:extLst>
              <a:ext uri="{FF2B5EF4-FFF2-40B4-BE49-F238E27FC236}">
                <a16:creationId xmlns:a16="http://schemas.microsoft.com/office/drawing/2014/main" id="{AA356B5C-0879-4DD8-8800-7DE69060B748}"/>
              </a:ext>
            </a:extLst>
          </p:cNvPr>
          <p:cNvPicPr>
            <a:picLocks noGrp="1" noChangeAspect="1"/>
          </p:cNvPicPr>
          <p:nvPr>
            <p:ph idx="1"/>
          </p:nvPr>
        </p:nvPicPr>
        <p:blipFill>
          <a:blip r:embed="rId2"/>
          <a:stretch>
            <a:fillRect/>
          </a:stretch>
        </p:blipFill>
        <p:spPr>
          <a:xfrm>
            <a:off x="1348372" y="1600200"/>
            <a:ext cx="6447256" cy="4525963"/>
          </a:xfrm>
        </p:spPr>
      </p:pic>
    </p:spTree>
    <p:extLst>
      <p:ext uri="{BB962C8B-B14F-4D97-AF65-F5344CB8AC3E}">
        <p14:creationId xmlns:p14="http://schemas.microsoft.com/office/powerpoint/2010/main" val="24792581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ED2CB-17CC-458D-A562-97C5DF24BDA5}"/>
              </a:ext>
            </a:extLst>
          </p:cNvPr>
          <p:cNvSpPr>
            <a:spLocks noGrp="1"/>
          </p:cNvSpPr>
          <p:nvPr>
            <p:ph type="title"/>
          </p:nvPr>
        </p:nvSpPr>
        <p:spPr/>
        <p:txBody>
          <a:bodyPr>
            <a:normAutofit fontScale="90000"/>
          </a:bodyPr>
          <a:lstStyle/>
          <a:p>
            <a:r>
              <a:rPr lang="en-US" b="1" dirty="0"/>
              <a:t>Hands On: </a:t>
            </a:r>
            <a:r>
              <a:rPr lang="en-US" b="1" dirty="0">
                <a:hlinkClick r:id="rId2"/>
              </a:rPr>
              <a:t>Add public key to user portal</a:t>
            </a:r>
            <a:endParaRPr lang="en-US" dirty="0"/>
          </a:p>
        </p:txBody>
      </p:sp>
      <p:sp>
        <p:nvSpPr>
          <p:cNvPr id="3" name="Content Placeholder 2">
            <a:extLst>
              <a:ext uri="{FF2B5EF4-FFF2-40B4-BE49-F238E27FC236}">
                <a16:creationId xmlns:a16="http://schemas.microsoft.com/office/drawing/2014/main" id="{F374A288-C10B-46DF-80B4-659C73B3176F}"/>
              </a:ext>
            </a:extLst>
          </p:cNvPr>
          <p:cNvSpPr>
            <a:spLocks noGrp="1"/>
          </p:cNvSpPr>
          <p:nvPr>
            <p:ph idx="1"/>
          </p:nvPr>
        </p:nvSpPr>
        <p:spPr>
          <a:xfrm>
            <a:off x="457200" y="1600201"/>
            <a:ext cx="8229600" cy="1828799"/>
          </a:xfrm>
        </p:spPr>
        <p:txBody>
          <a:bodyPr>
            <a:normAutofit lnSpcReduction="10000"/>
          </a:bodyPr>
          <a:lstStyle/>
          <a:p>
            <a:pPr marL="0" indent="0">
              <a:spcBef>
                <a:spcPts val="0"/>
              </a:spcBef>
              <a:buNone/>
            </a:pPr>
            <a:r>
              <a:rPr lang="en-US" sz="1200" dirty="0"/>
              <a:t>Once the keys are generated, copy the public key.</a:t>
            </a:r>
          </a:p>
          <a:p>
            <a:pPr>
              <a:spcBef>
                <a:spcPts val="0"/>
              </a:spcBef>
            </a:pPr>
            <a:endParaRPr lang="en-US" sz="1200" dirty="0"/>
          </a:p>
          <a:p>
            <a:pPr>
              <a:spcBef>
                <a:spcPts val="0"/>
              </a:spcBef>
            </a:pPr>
            <a:r>
              <a:rPr lang="en-US" sz="1200" dirty="0"/>
              <a:t>Mac OS:</a:t>
            </a:r>
          </a:p>
          <a:p>
            <a:pPr marL="0" indent="0">
              <a:spcBef>
                <a:spcPts val="0"/>
              </a:spcBef>
              <a:buNone/>
            </a:pPr>
            <a:r>
              <a:rPr lang="en-US" sz="1200" dirty="0">
                <a:highlight>
                  <a:srgbClr val="C0C0C0"/>
                </a:highlight>
                <a:latin typeface="Consolas" panose="020B0609020204030204" pitchFamily="49" charset="0"/>
                <a:cs typeface="Consolas" panose="020B0609020204030204" pitchFamily="49" charset="0"/>
              </a:rPr>
              <a:t>cat ~/.</a:t>
            </a:r>
            <a:r>
              <a:rPr lang="en-US" sz="1200" dirty="0" err="1">
                <a:highlight>
                  <a:srgbClr val="C0C0C0"/>
                </a:highlight>
                <a:latin typeface="Consolas" panose="020B0609020204030204" pitchFamily="49" charset="0"/>
                <a:cs typeface="Consolas" panose="020B0609020204030204" pitchFamily="49" charset="0"/>
              </a:rPr>
              <a:t>ssh</a:t>
            </a:r>
            <a:r>
              <a:rPr lang="en-US" sz="1200" dirty="0">
                <a:highlight>
                  <a:srgbClr val="C0C0C0"/>
                </a:highlight>
                <a:latin typeface="Consolas" panose="020B0609020204030204" pitchFamily="49" charset="0"/>
                <a:cs typeface="Consolas" panose="020B0609020204030204" pitchFamily="49" charset="0"/>
              </a:rPr>
              <a:t>/id_rsa.pub | </a:t>
            </a:r>
            <a:r>
              <a:rPr lang="en-US" sz="1200" dirty="0" err="1">
                <a:highlight>
                  <a:srgbClr val="C0C0C0"/>
                </a:highlight>
                <a:latin typeface="Consolas" panose="020B0609020204030204" pitchFamily="49" charset="0"/>
                <a:cs typeface="Consolas" panose="020B0609020204030204" pitchFamily="49" charset="0"/>
              </a:rPr>
              <a:t>pbcopy</a:t>
            </a:r>
            <a:endParaRPr lang="en-US" sz="1200" dirty="0">
              <a:highlight>
                <a:srgbClr val="C0C0C0"/>
              </a:highlight>
              <a:latin typeface="Consolas" panose="020B0609020204030204" pitchFamily="49" charset="0"/>
              <a:cs typeface="Consolas" panose="020B0609020204030204" pitchFamily="49" charset="0"/>
            </a:endParaRPr>
          </a:p>
          <a:p>
            <a:pPr>
              <a:spcBef>
                <a:spcPts val="0"/>
              </a:spcBef>
            </a:pPr>
            <a:endParaRPr lang="en-US" sz="1200" dirty="0"/>
          </a:p>
          <a:p>
            <a:pPr>
              <a:spcBef>
                <a:spcPts val="0"/>
              </a:spcBef>
            </a:pPr>
            <a:r>
              <a:rPr lang="en-US" sz="1200" dirty="0"/>
              <a:t>Windows:</a:t>
            </a:r>
          </a:p>
          <a:p>
            <a:pPr marL="0" indent="0">
              <a:spcBef>
                <a:spcPts val="0"/>
              </a:spcBef>
              <a:buNone/>
            </a:pPr>
            <a:r>
              <a:rPr lang="en-US" sz="1200" dirty="0">
                <a:highlight>
                  <a:srgbClr val="C0C0C0"/>
                </a:highlight>
                <a:latin typeface="Consolas" panose="020B0609020204030204" pitchFamily="49" charset="0"/>
                <a:cs typeface="Consolas" panose="020B0609020204030204" pitchFamily="49" charset="0"/>
              </a:rPr>
              <a:t>cat ~/.</a:t>
            </a:r>
            <a:r>
              <a:rPr lang="en-US" sz="1200" dirty="0" err="1">
                <a:highlight>
                  <a:srgbClr val="C0C0C0"/>
                </a:highlight>
                <a:latin typeface="Consolas" panose="020B0609020204030204" pitchFamily="49" charset="0"/>
                <a:cs typeface="Consolas" panose="020B0609020204030204" pitchFamily="49" charset="0"/>
              </a:rPr>
              <a:t>ssh</a:t>
            </a:r>
            <a:r>
              <a:rPr lang="en-US" sz="1200" dirty="0">
                <a:highlight>
                  <a:srgbClr val="C0C0C0"/>
                </a:highlight>
                <a:latin typeface="Consolas" panose="020B0609020204030204" pitchFamily="49" charset="0"/>
                <a:cs typeface="Consolas" panose="020B0609020204030204" pitchFamily="49" charset="0"/>
              </a:rPr>
              <a:t>/id_rsa.pub</a:t>
            </a:r>
          </a:p>
          <a:p>
            <a:pPr>
              <a:spcBef>
                <a:spcPts val="0"/>
              </a:spcBef>
            </a:pPr>
            <a:endParaRPr lang="en-US" sz="1200" dirty="0"/>
          </a:p>
          <a:p>
            <a:pPr>
              <a:spcBef>
                <a:spcPts val="0"/>
              </a:spcBef>
            </a:pPr>
            <a:r>
              <a:rPr lang="en-US" sz="1200" dirty="0"/>
              <a:t>Navigate to the user portal and select your username in the top right corner to display the drop down menu. Select User Profile and paste your SSH key into the public SSH key field:</a:t>
            </a:r>
          </a:p>
        </p:txBody>
      </p:sp>
      <p:pic>
        <p:nvPicPr>
          <p:cNvPr id="5" name="Picture 4">
            <a:extLst>
              <a:ext uri="{FF2B5EF4-FFF2-40B4-BE49-F238E27FC236}">
                <a16:creationId xmlns:a16="http://schemas.microsoft.com/office/drawing/2014/main" id="{18FB09FE-9028-47C9-881F-9AF754B542A5}"/>
              </a:ext>
            </a:extLst>
          </p:cNvPr>
          <p:cNvPicPr>
            <a:picLocks noChangeAspect="1"/>
          </p:cNvPicPr>
          <p:nvPr/>
        </p:nvPicPr>
        <p:blipFill>
          <a:blip r:embed="rId3"/>
          <a:stretch>
            <a:fillRect/>
          </a:stretch>
        </p:blipFill>
        <p:spPr>
          <a:xfrm>
            <a:off x="1082489" y="3429000"/>
            <a:ext cx="6622676" cy="657607"/>
          </a:xfrm>
          <a:prstGeom prst="rect">
            <a:avLst/>
          </a:prstGeom>
        </p:spPr>
      </p:pic>
      <p:pic>
        <p:nvPicPr>
          <p:cNvPr id="6" name="Picture 5" descr="A screenshot of a computer&#10;&#10;AI-generated content may be incorrect.">
            <a:extLst>
              <a:ext uri="{FF2B5EF4-FFF2-40B4-BE49-F238E27FC236}">
                <a16:creationId xmlns:a16="http://schemas.microsoft.com/office/drawing/2014/main" id="{C2AFC4E7-511E-E196-75F1-203C705B70BF}"/>
              </a:ext>
            </a:extLst>
          </p:cNvPr>
          <p:cNvPicPr>
            <a:picLocks noChangeAspect="1"/>
          </p:cNvPicPr>
          <p:nvPr/>
        </p:nvPicPr>
        <p:blipFill>
          <a:blip r:embed="rId4"/>
          <a:stretch>
            <a:fillRect/>
          </a:stretch>
        </p:blipFill>
        <p:spPr>
          <a:xfrm>
            <a:off x="2847414" y="4235491"/>
            <a:ext cx="3449172" cy="2482288"/>
          </a:xfrm>
          <a:prstGeom prst="rect">
            <a:avLst/>
          </a:prstGeom>
        </p:spPr>
      </p:pic>
    </p:spTree>
    <p:extLst>
      <p:ext uri="{BB962C8B-B14F-4D97-AF65-F5344CB8AC3E}">
        <p14:creationId xmlns:p14="http://schemas.microsoft.com/office/powerpoint/2010/main" val="2980103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9E415-A273-98FD-496B-BCEEA8E289C6}"/>
              </a:ext>
            </a:extLst>
          </p:cNvPr>
          <p:cNvSpPr>
            <a:spLocks noGrp="1"/>
          </p:cNvSpPr>
          <p:nvPr>
            <p:ph type="title"/>
          </p:nvPr>
        </p:nvSpPr>
        <p:spPr/>
        <p:txBody>
          <a:bodyPr/>
          <a:lstStyle/>
          <a:p>
            <a:r>
              <a:rPr lang="en-US" dirty="0"/>
              <a:t>Data Encryption and Decryption</a:t>
            </a:r>
          </a:p>
        </p:txBody>
      </p:sp>
      <p:grpSp>
        <p:nvGrpSpPr>
          <p:cNvPr id="34" name="Group 33">
            <a:extLst>
              <a:ext uri="{FF2B5EF4-FFF2-40B4-BE49-F238E27FC236}">
                <a16:creationId xmlns:a16="http://schemas.microsoft.com/office/drawing/2014/main" id="{7799805E-BF63-EAA4-AD52-9AB4C69A46C0}"/>
              </a:ext>
            </a:extLst>
          </p:cNvPr>
          <p:cNvGrpSpPr/>
          <p:nvPr/>
        </p:nvGrpSpPr>
        <p:grpSpPr>
          <a:xfrm>
            <a:off x="457200" y="2003693"/>
            <a:ext cx="8288818" cy="2850614"/>
            <a:chOff x="527433" y="1466619"/>
            <a:chExt cx="8288818" cy="2850614"/>
          </a:xfrm>
        </p:grpSpPr>
        <p:sp>
          <p:nvSpPr>
            <p:cNvPr id="10" name="Rounded Rectangle 9">
              <a:extLst>
                <a:ext uri="{FF2B5EF4-FFF2-40B4-BE49-F238E27FC236}">
                  <a16:creationId xmlns:a16="http://schemas.microsoft.com/office/drawing/2014/main" id="{681B0826-2824-9941-4BE7-7452E1BF6617}"/>
                </a:ext>
              </a:extLst>
            </p:cNvPr>
            <p:cNvSpPr/>
            <p:nvPr/>
          </p:nvSpPr>
          <p:spPr>
            <a:xfrm>
              <a:off x="527433" y="3013111"/>
              <a:ext cx="903382" cy="429657"/>
            </a:xfrm>
            <a:prstGeom prst="round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Hello</a:t>
              </a:r>
            </a:p>
          </p:txBody>
        </p:sp>
        <p:sp>
          <p:nvSpPr>
            <p:cNvPr id="11" name="Rounded Rectangle 10">
              <a:extLst>
                <a:ext uri="{FF2B5EF4-FFF2-40B4-BE49-F238E27FC236}">
                  <a16:creationId xmlns:a16="http://schemas.microsoft.com/office/drawing/2014/main" id="{817548B5-F82B-B73F-7843-51A4ED9D5AF8}"/>
                </a:ext>
              </a:extLst>
            </p:cNvPr>
            <p:cNvSpPr/>
            <p:nvPr/>
          </p:nvSpPr>
          <p:spPr>
            <a:xfrm>
              <a:off x="7912869" y="3013111"/>
              <a:ext cx="903382" cy="429657"/>
            </a:xfrm>
            <a:prstGeom prst="round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Hello</a:t>
              </a:r>
            </a:p>
          </p:txBody>
        </p:sp>
        <p:cxnSp>
          <p:nvCxnSpPr>
            <p:cNvPr id="29" name="Straight Arrow Connector 28">
              <a:extLst>
                <a:ext uri="{FF2B5EF4-FFF2-40B4-BE49-F238E27FC236}">
                  <a16:creationId xmlns:a16="http://schemas.microsoft.com/office/drawing/2014/main" id="{30B5B8C7-8B7C-7E9C-7C6E-A3132BDDB1D8}"/>
                </a:ext>
              </a:extLst>
            </p:cNvPr>
            <p:cNvCxnSpPr>
              <a:stCxn id="12" idx="3"/>
              <a:endCxn id="20" idx="1"/>
            </p:cNvCxnSpPr>
            <p:nvPr/>
          </p:nvCxnSpPr>
          <p:spPr>
            <a:xfrm>
              <a:off x="3350511" y="3214170"/>
              <a:ext cx="2704637" cy="13770"/>
            </a:xfrm>
            <a:prstGeom prst="straightConnector1">
              <a:avLst/>
            </a:prstGeom>
            <a:ln>
              <a:solidFill>
                <a:schemeClr val="tx1"/>
              </a:solidFill>
              <a:prstDash val="dash"/>
              <a:tailEnd type="triangle"/>
            </a:ln>
          </p:spPr>
          <p:style>
            <a:lnRef idx="2">
              <a:schemeClr val="accent1"/>
            </a:lnRef>
            <a:fillRef idx="0">
              <a:schemeClr val="accent1"/>
            </a:fillRef>
            <a:effectRef idx="1">
              <a:schemeClr val="accent1"/>
            </a:effectRef>
            <a:fontRef idx="minor">
              <a:schemeClr val="tx1"/>
            </a:fontRef>
          </p:style>
        </p:cxnSp>
        <p:sp>
          <p:nvSpPr>
            <p:cNvPr id="12" name="Rounded Rectangle 11">
              <a:extLst>
                <a:ext uri="{FF2B5EF4-FFF2-40B4-BE49-F238E27FC236}">
                  <a16:creationId xmlns:a16="http://schemas.microsoft.com/office/drawing/2014/main" id="{B0B22A45-F950-2911-1FBD-4A9536FA6A2E}"/>
                </a:ext>
              </a:extLst>
            </p:cNvPr>
            <p:cNvSpPr/>
            <p:nvPr/>
          </p:nvSpPr>
          <p:spPr>
            <a:xfrm>
              <a:off x="2447129" y="2999341"/>
              <a:ext cx="903382" cy="429657"/>
            </a:xfrm>
            <a:prstGeom prst="round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%$&amp;1*</a:t>
              </a:r>
            </a:p>
          </p:txBody>
        </p:sp>
        <p:pic>
          <p:nvPicPr>
            <p:cNvPr id="14" name="Graphic 13" descr="Key with solid fill">
              <a:extLst>
                <a:ext uri="{FF2B5EF4-FFF2-40B4-BE49-F238E27FC236}">
                  <a16:creationId xmlns:a16="http://schemas.microsoft.com/office/drawing/2014/main" id="{378BE806-4A88-A7E9-1B4F-353FBDC1376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869018" y="2082187"/>
              <a:ext cx="914400" cy="914400"/>
            </a:xfrm>
            <a:prstGeom prst="rect">
              <a:avLst/>
            </a:prstGeom>
          </p:spPr>
        </p:pic>
        <p:pic>
          <p:nvPicPr>
            <p:cNvPr id="18" name="Graphic 17" descr="Cloud outline">
              <a:extLst>
                <a:ext uri="{FF2B5EF4-FFF2-40B4-BE49-F238E27FC236}">
                  <a16:creationId xmlns:a16="http://schemas.microsoft.com/office/drawing/2014/main" id="{FC91ED75-AC32-491E-98D6-0508958D3B5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94045" y="1466619"/>
              <a:ext cx="2850614" cy="2850614"/>
            </a:xfrm>
            <a:prstGeom prst="rect">
              <a:avLst/>
            </a:prstGeom>
          </p:spPr>
        </p:pic>
        <p:sp>
          <p:nvSpPr>
            <p:cNvPr id="19" name="Rounded Rectangle 18">
              <a:extLst>
                <a:ext uri="{FF2B5EF4-FFF2-40B4-BE49-F238E27FC236}">
                  <a16:creationId xmlns:a16="http://schemas.microsoft.com/office/drawing/2014/main" id="{9502C1DF-0987-FEF8-47A7-2775AAFC0D5F}"/>
                </a:ext>
              </a:extLst>
            </p:cNvPr>
            <p:cNvSpPr/>
            <p:nvPr/>
          </p:nvSpPr>
          <p:spPr>
            <a:xfrm>
              <a:off x="4222906" y="2996587"/>
              <a:ext cx="903382" cy="429657"/>
            </a:xfrm>
            <a:prstGeom prst="round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%$&amp;1*</a:t>
              </a:r>
            </a:p>
          </p:txBody>
        </p:sp>
        <p:sp>
          <p:nvSpPr>
            <p:cNvPr id="20" name="Rounded Rectangle 19">
              <a:extLst>
                <a:ext uri="{FF2B5EF4-FFF2-40B4-BE49-F238E27FC236}">
                  <a16:creationId xmlns:a16="http://schemas.microsoft.com/office/drawing/2014/main" id="{91F15BA4-2EBB-A2F8-4DC0-4310C6ED779F}"/>
                </a:ext>
              </a:extLst>
            </p:cNvPr>
            <p:cNvSpPr/>
            <p:nvPr/>
          </p:nvSpPr>
          <p:spPr>
            <a:xfrm>
              <a:off x="6055148" y="3013111"/>
              <a:ext cx="903382" cy="429657"/>
            </a:xfrm>
            <a:prstGeom prst="round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%$&amp;1*</a:t>
              </a:r>
            </a:p>
          </p:txBody>
        </p:sp>
        <p:sp>
          <p:nvSpPr>
            <p:cNvPr id="21" name="Right Arrow 20">
              <a:extLst>
                <a:ext uri="{FF2B5EF4-FFF2-40B4-BE49-F238E27FC236}">
                  <a16:creationId xmlns:a16="http://schemas.microsoft.com/office/drawing/2014/main" id="{5B52B42B-C570-A64E-C2F9-906A2EF1E0EA}"/>
                </a:ext>
              </a:extLst>
            </p:cNvPr>
            <p:cNvSpPr/>
            <p:nvPr/>
          </p:nvSpPr>
          <p:spPr>
            <a:xfrm>
              <a:off x="1552689" y="3099869"/>
              <a:ext cx="772565" cy="228599"/>
            </a:xfrm>
            <a:prstGeom prst="rightArrow">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ight Arrow 22">
              <a:extLst>
                <a:ext uri="{FF2B5EF4-FFF2-40B4-BE49-F238E27FC236}">
                  <a16:creationId xmlns:a16="http://schemas.microsoft.com/office/drawing/2014/main" id="{B2564451-A683-2708-3DE5-CB717D3CA86C}"/>
                </a:ext>
              </a:extLst>
            </p:cNvPr>
            <p:cNvSpPr/>
            <p:nvPr/>
          </p:nvSpPr>
          <p:spPr>
            <a:xfrm>
              <a:off x="7066632" y="3099868"/>
              <a:ext cx="772565" cy="228599"/>
            </a:xfrm>
            <a:prstGeom prst="rightArrow">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DBA932FA-5CB1-17AA-3C86-5A7CBD2CB1B4}"/>
                </a:ext>
              </a:extLst>
            </p:cNvPr>
            <p:cNvSpPr txBox="1"/>
            <p:nvPr/>
          </p:nvSpPr>
          <p:spPr>
            <a:xfrm>
              <a:off x="1369535" y="1796115"/>
              <a:ext cx="1138871" cy="369332"/>
            </a:xfrm>
            <a:prstGeom prst="rect">
              <a:avLst/>
            </a:prstGeom>
            <a:noFill/>
          </p:spPr>
          <p:txBody>
            <a:bodyPr wrap="square" rtlCol="0">
              <a:spAutoFit/>
            </a:bodyPr>
            <a:lstStyle/>
            <a:p>
              <a:r>
                <a:rPr lang="en-US" dirty="0"/>
                <a:t>Public Key</a:t>
              </a:r>
            </a:p>
          </p:txBody>
        </p:sp>
        <p:sp>
          <p:nvSpPr>
            <p:cNvPr id="25" name="TextBox 24">
              <a:extLst>
                <a:ext uri="{FF2B5EF4-FFF2-40B4-BE49-F238E27FC236}">
                  <a16:creationId xmlns:a16="http://schemas.microsoft.com/office/drawing/2014/main" id="{81A87C85-29EF-0685-C902-928CC6680A40}"/>
                </a:ext>
              </a:extLst>
            </p:cNvPr>
            <p:cNvSpPr txBox="1"/>
            <p:nvPr/>
          </p:nvSpPr>
          <p:spPr>
            <a:xfrm>
              <a:off x="6693094" y="1794240"/>
              <a:ext cx="1266247" cy="369332"/>
            </a:xfrm>
            <a:prstGeom prst="rect">
              <a:avLst/>
            </a:prstGeom>
            <a:noFill/>
          </p:spPr>
          <p:txBody>
            <a:bodyPr wrap="square" rtlCol="0">
              <a:spAutoFit/>
            </a:bodyPr>
            <a:lstStyle/>
            <a:p>
              <a:r>
                <a:rPr lang="en-US" dirty="0"/>
                <a:t>Private Key</a:t>
              </a:r>
            </a:p>
          </p:txBody>
        </p:sp>
        <p:sp>
          <p:nvSpPr>
            <p:cNvPr id="26" name="TextBox 25">
              <a:extLst>
                <a:ext uri="{FF2B5EF4-FFF2-40B4-BE49-F238E27FC236}">
                  <a16:creationId xmlns:a16="http://schemas.microsoft.com/office/drawing/2014/main" id="{C343B364-6573-D80E-563A-7CDBD4191654}"/>
                </a:ext>
              </a:extLst>
            </p:cNvPr>
            <p:cNvSpPr txBox="1"/>
            <p:nvPr/>
          </p:nvSpPr>
          <p:spPr>
            <a:xfrm>
              <a:off x="1368845" y="3482299"/>
              <a:ext cx="1223570" cy="369332"/>
            </a:xfrm>
            <a:prstGeom prst="rect">
              <a:avLst/>
            </a:prstGeom>
            <a:noFill/>
          </p:spPr>
          <p:txBody>
            <a:bodyPr wrap="square" rtlCol="0">
              <a:spAutoFit/>
            </a:bodyPr>
            <a:lstStyle/>
            <a:p>
              <a:r>
                <a:rPr lang="en-US" dirty="0"/>
                <a:t>Encryption</a:t>
              </a:r>
            </a:p>
          </p:txBody>
        </p:sp>
        <p:sp>
          <p:nvSpPr>
            <p:cNvPr id="27" name="TextBox 26">
              <a:extLst>
                <a:ext uri="{FF2B5EF4-FFF2-40B4-BE49-F238E27FC236}">
                  <a16:creationId xmlns:a16="http://schemas.microsoft.com/office/drawing/2014/main" id="{9679131F-D8C6-F023-1EF8-437E4838402B}"/>
                </a:ext>
              </a:extLst>
            </p:cNvPr>
            <p:cNvSpPr txBox="1"/>
            <p:nvPr/>
          </p:nvSpPr>
          <p:spPr>
            <a:xfrm>
              <a:off x="6869018" y="3482299"/>
              <a:ext cx="1223570" cy="369332"/>
            </a:xfrm>
            <a:prstGeom prst="rect">
              <a:avLst/>
            </a:prstGeom>
            <a:noFill/>
          </p:spPr>
          <p:txBody>
            <a:bodyPr wrap="square" rtlCol="0">
              <a:spAutoFit/>
            </a:bodyPr>
            <a:lstStyle/>
            <a:p>
              <a:r>
                <a:rPr lang="en-US" dirty="0"/>
                <a:t>Decryption</a:t>
              </a:r>
            </a:p>
          </p:txBody>
        </p:sp>
        <p:pic>
          <p:nvPicPr>
            <p:cNvPr id="31" name="Graphic 30" descr="Lock with solid fill">
              <a:extLst>
                <a:ext uri="{FF2B5EF4-FFF2-40B4-BE49-F238E27FC236}">
                  <a16:creationId xmlns:a16="http://schemas.microsoft.com/office/drawing/2014/main" id="{A44C49C6-3855-6E9C-23AC-00A9FBD0A09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470754" y="2110972"/>
              <a:ext cx="914400" cy="914400"/>
            </a:xfrm>
            <a:prstGeom prst="rect">
              <a:avLst/>
            </a:prstGeom>
          </p:spPr>
        </p:pic>
      </p:grpSp>
    </p:spTree>
    <p:extLst>
      <p:ext uri="{BB962C8B-B14F-4D97-AF65-F5344CB8AC3E}">
        <p14:creationId xmlns:p14="http://schemas.microsoft.com/office/powerpoint/2010/main" val="1819347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1C2E3-1980-5666-DD99-46FDAACB6F0E}"/>
              </a:ext>
            </a:extLst>
          </p:cNvPr>
          <p:cNvSpPr>
            <a:spLocks noGrp="1"/>
          </p:cNvSpPr>
          <p:nvPr>
            <p:ph type="title"/>
          </p:nvPr>
        </p:nvSpPr>
        <p:spPr/>
        <p:txBody>
          <a:bodyPr/>
          <a:lstStyle/>
          <a:p>
            <a:r>
              <a:rPr lang="en-US" dirty="0"/>
              <a:t>Laguna OnDemand</a:t>
            </a:r>
          </a:p>
        </p:txBody>
      </p:sp>
      <p:pic>
        <p:nvPicPr>
          <p:cNvPr id="4" name="Content Placeholder 3">
            <a:extLst>
              <a:ext uri="{FF2B5EF4-FFF2-40B4-BE49-F238E27FC236}">
                <a16:creationId xmlns:a16="http://schemas.microsoft.com/office/drawing/2014/main" id="{BBA33B6F-A3E7-9ABD-F9BC-B9BEA36CFFF6}"/>
              </a:ext>
            </a:extLst>
          </p:cNvPr>
          <p:cNvPicPr>
            <a:picLocks noGrp="1" noChangeAspect="1"/>
          </p:cNvPicPr>
          <p:nvPr>
            <p:ph idx="1"/>
          </p:nvPr>
        </p:nvPicPr>
        <p:blipFill>
          <a:blip r:embed="rId2"/>
          <a:stretch>
            <a:fillRect/>
          </a:stretch>
        </p:blipFill>
        <p:spPr>
          <a:xfrm>
            <a:off x="1736288" y="1617693"/>
            <a:ext cx="5671423" cy="4381045"/>
          </a:xfrm>
          <a:prstGeom prst="rect">
            <a:avLst/>
          </a:prstGeom>
        </p:spPr>
      </p:pic>
      <p:sp>
        <p:nvSpPr>
          <p:cNvPr id="6" name="TextBox 5">
            <a:extLst>
              <a:ext uri="{FF2B5EF4-FFF2-40B4-BE49-F238E27FC236}">
                <a16:creationId xmlns:a16="http://schemas.microsoft.com/office/drawing/2014/main" id="{24806E22-84DE-4B04-7C44-1E5AD7AA7DD2}"/>
              </a:ext>
            </a:extLst>
          </p:cNvPr>
          <p:cNvSpPr txBox="1"/>
          <p:nvPr/>
        </p:nvSpPr>
        <p:spPr>
          <a:xfrm>
            <a:off x="1118987" y="1217583"/>
            <a:ext cx="6906025" cy="400110"/>
          </a:xfrm>
          <a:prstGeom prst="rect">
            <a:avLst/>
          </a:prstGeom>
          <a:noFill/>
        </p:spPr>
        <p:txBody>
          <a:bodyPr wrap="square">
            <a:spAutoFit/>
          </a:bodyPr>
          <a:lstStyle/>
          <a:p>
            <a:pPr algn="ctr"/>
            <a:r>
              <a:rPr lang="en-US" sz="2000" dirty="0">
                <a:hlinkClick r:id="rId3"/>
              </a:rPr>
              <a:t>https://laguna-ood.carc.usc.edu/pun/sys/dashboard/</a:t>
            </a:r>
            <a:endParaRPr lang="en-US" sz="2000" dirty="0"/>
          </a:p>
        </p:txBody>
      </p:sp>
    </p:spTree>
    <p:extLst>
      <p:ext uri="{BB962C8B-B14F-4D97-AF65-F5344CB8AC3E}">
        <p14:creationId xmlns:p14="http://schemas.microsoft.com/office/powerpoint/2010/main" val="1654207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F6C25-A350-47F2-B6C1-9C2D303434C7}"/>
              </a:ext>
            </a:extLst>
          </p:cNvPr>
          <p:cNvSpPr>
            <a:spLocks noGrp="1"/>
          </p:cNvSpPr>
          <p:nvPr>
            <p:ph type="title"/>
          </p:nvPr>
        </p:nvSpPr>
        <p:spPr/>
        <p:txBody>
          <a:bodyPr/>
          <a:lstStyle/>
          <a:p>
            <a:r>
              <a:rPr lang="en-US" dirty="0"/>
              <a:t>Interactive Apps</a:t>
            </a:r>
          </a:p>
        </p:txBody>
      </p:sp>
      <p:sp>
        <p:nvSpPr>
          <p:cNvPr id="3" name="Content Placeholder 2">
            <a:extLst>
              <a:ext uri="{FF2B5EF4-FFF2-40B4-BE49-F238E27FC236}">
                <a16:creationId xmlns:a16="http://schemas.microsoft.com/office/drawing/2014/main" id="{86F81B16-8D54-466C-9953-980FEE3DCDB4}"/>
              </a:ext>
            </a:extLst>
          </p:cNvPr>
          <p:cNvSpPr>
            <a:spLocks noGrp="1"/>
          </p:cNvSpPr>
          <p:nvPr>
            <p:ph idx="1"/>
          </p:nvPr>
        </p:nvSpPr>
        <p:spPr/>
        <p:txBody>
          <a:bodyPr/>
          <a:lstStyle/>
          <a:p>
            <a:r>
              <a:rPr lang="en-US" dirty="0"/>
              <a:t>We currently offer </a:t>
            </a:r>
            <a:r>
              <a:rPr lang="en-US" dirty="0">
                <a:hlinkClick r:id="rId2"/>
              </a:rPr>
              <a:t>JupyterLab</a:t>
            </a:r>
            <a:r>
              <a:rPr lang="en-US" dirty="0"/>
              <a:t>, </a:t>
            </a:r>
            <a:r>
              <a:rPr lang="en-US" dirty="0">
                <a:hlinkClick r:id="rId3"/>
              </a:rPr>
              <a:t>RStudio Server</a:t>
            </a:r>
            <a:r>
              <a:rPr lang="en-US" dirty="0"/>
              <a:t> for Laguna, </a:t>
            </a:r>
            <a:r>
              <a:rPr lang="en-US" dirty="0">
                <a:hlinkClick r:id="rId4"/>
              </a:rPr>
              <a:t>Code Server</a:t>
            </a:r>
            <a:r>
              <a:rPr lang="en-US" dirty="0"/>
              <a:t>, </a:t>
            </a:r>
            <a:r>
              <a:rPr lang="en-US" dirty="0">
                <a:hlinkClick r:id="rId5"/>
              </a:rPr>
              <a:t>RELION</a:t>
            </a:r>
            <a:r>
              <a:rPr lang="en-US" dirty="0"/>
              <a:t>, and </a:t>
            </a:r>
            <a:r>
              <a:rPr lang="en-US" dirty="0">
                <a:hlinkClick r:id="rId6"/>
              </a:rPr>
              <a:t>Shiny App</a:t>
            </a:r>
            <a:r>
              <a:rPr lang="en-US" dirty="0"/>
              <a:t> access on both the Discovery and Endeavour clusters.</a:t>
            </a:r>
          </a:p>
          <a:p>
            <a:r>
              <a:rPr lang="en-US" dirty="0"/>
              <a:t>Other applications, such as </a:t>
            </a:r>
            <a:r>
              <a:rPr lang="en-US" dirty="0">
                <a:hlinkClick r:id="rId7"/>
              </a:rPr>
              <a:t>Stata</a:t>
            </a:r>
            <a:r>
              <a:rPr lang="en-US" dirty="0"/>
              <a:t>, </a:t>
            </a:r>
            <a:r>
              <a:rPr lang="en-US" dirty="0">
                <a:hlinkClick r:id="rId8"/>
              </a:rPr>
              <a:t>Mathematica</a:t>
            </a:r>
            <a:r>
              <a:rPr lang="en-US" dirty="0"/>
              <a:t>, and </a:t>
            </a:r>
            <a:r>
              <a:rPr lang="en-US" dirty="0">
                <a:hlinkClick r:id="rId9"/>
              </a:rPr>
              <a:t>MATLAB</a:t>
            </a:r>
            <a:r>
              <a:rPr lang="en-US" dirty="0"/>
              <a:t>, are available on the Traveler Desktop under the Interactive Apps dropdown (Not Laguna).</a:t>
            </a:r>
          </a:p>
        </p:txBody>
      </p:sp>
    </p:spTree>
    <p:extLst>
      <p:ext uri="{BB962C8B-B14F-4D97-AF65-F5344CB8AC3E}">
        <p14:creationId xmlns:p14="http://schemas.microsoft.com/office/powerpoint/2010/main" val="14424275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D41F9-857C-4D7C-B29D-C5711EA1F5CF}"/>
              </a:ext>
            </a:extLst>
          </p:cNvPr>
          <p:cNvSpPr>
            <a:spLocks noGrp="1"/>
          </p:cNvSpPr>
          <p:nvPr>
            <p:ph type="title"/>
          </p:nvPr>
        </p:nvSpPr>
        <p:spPr/>
        <p:txBody>
          <a:bodyPr>
            <a:normAutofit fontScale="90000"/>
          </a:bodyPr>
          <a:lstStyle/>
          <a:p>
            <a:r>
              <a:rPr lang="en-US" b="1" dirty="0"/>
              <a:t>Running Jobs with CARC OnDemand</a:t>
            </a:r>
            <a:endParaRPr lang="en-US" dirty="0"/>
          </a:p>
        </p:txBody>
      </p:sp>
      <p:sp>
        <p:nvSpPr>
          <p:cNvPr id="3" name="Content Placeholder 2">
            <a:extLst>
              <a:ext uri="{FF2B5EF4-FFF2-40B4-BE49-F238E27FC236}">
                <a16:creationId xmlns:a16="http://schemas.microsoft.com/office/drawing/2014/main" id="{271A770E-E677-4F4C-A9A7-92668FCE1171}"/>
              </a:ext>
            </a:extLst>
          </p:cNvPr>
          <p:cNvSpPr>
            <a:spLocks noGrp="1"/>
          </p:cNvSpPr>
          <p:nvPr>
            <p:ph idx="1"/>
          </p:nvPr>
        </p:nvSpPr>
        <p:spPr/>
        <p:txBody>
          <a:bodyPr>
            <a:normAutofit fontScale="85000" lnSpcReduction="20000"/>
          </a:bodyPr>
          <a:lstStyle/>
          <a:p>
            <a:r>
              <a:rPr lang="en-US" dirty="0"/>
              <a:t>OnDemand provides two related job management tools. The Active Jobs tool allows you to monitor queued and running jobs and the Job Composer tool allows you to create and submit jobs via your web browser:</a:t>
            </a:r>
          </a:p>
          <a:p>
            <a:r>
              <a:rPr lang="en-US" dirty="0"/>
              <a:t>The Active Jobs tool will show you all jobs currently in the queue (running or queued), regardless of how the jobs were submitted.</a:t>
            </a:r>
          </a:p>
          <a:p>
            <a:r>
              <a:rPr lang="en-US" dirty="0"/>
              <a:t>Selecting Job Composer in the Jobs menu will open the Jobs page, where you can create new jobs and submit them to the cluster, and inspect the results of jobs submitted via this tool.</a:t>
            </a:r>
          </a:p>
        </p:txBody>
      </p:sp>
    </p:spTree>
    <p:extLst>
      <p:ext uri="{BB962C8B-B14F-4D97-AF65-F5344CB8AC3E}">
        <p14:creationId xmlns:p14="http://schemas.microsoft.com/office/powerpoint/2010/main" val="1028840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98DCA-F4FA-4CEB-81D8-5DCA0635102F}"/>
              </a:ext>
            </a:extLst>
          </p:cNvPr>
          <p:cNvSpPr>
            <a:spLocks noGrp="1"/>
          </p:cNvSpPr>
          <p:nvPr>
            <p:ph type="title"/>
          </p:nvPr>
        </p:nvSpPr>
        <p:spPr/>
        <p:txBody>
          <a:bodyPr/>
          <a:lstStyle/>
          <a:p>
            <a:r>
              <a:rPr lang="en-US" dirty="0"/>
              <a:t>HPC Structure </a:t>
            </a:r>
          </a:p>
        </p:txBody>
      </p:sp>
      <p:pic>
        <p:nvPicPr>
          <p:cNvPr id="5" name="Content Placeholder 4">
            <a:extLst>
              <a:ext uri="{FF2B5EF4-FFF2-40B4-BE49-F238E27FC236}">
                <a16:creationId xmlns:a16="http://schemas.microsoft.com/office/drawing/2014/main" id="{FED10CC3-F9D4-46D0-BA93-90B6521CAF98}"/>
              </a:ext>
            </a:extLst>
          </p:cNvPr>
          <p:cNvPicPr>
            <a:picLocks noGrp="1" noChangeAspect="1"/>
          </p:cNvPicPr>
          <p:nvPr>
            <p:ph idx="1"/>
          </p:nvPr>
        </p:nvPicPr>
        <p:blipFill>
          <a:blip r:embed="rId2"/>
          <a:stretch>
            <a:fillRect/>
          </a:stretch>
        </p:blipFill>
        <p:spPr>
          <a:xfrm>
            <a:off x="734027" y="2115833"/>
            <a:ext cx="7675946" cy="3294260"/>
          </a:xfrm>
        </p:spPr>
      </p:pic>
      <p:sp>
        <p:nvSpPr>
          <p:cNvPr id="3" name="TextBox 2">
            <a:extLst>
              <a:ext uri="{FF2B5EF4-FFF2-40B4-BE49-F238E27FC236}">
                <a16:creationId xmlns:a16="http://schemas.microsoft.com/office/drawing/2014/main" id="{F671EC30-57F6-484E-849C-1B32D50D6771}"/>
              </a:ext>
            </a:extLst>
          </p:cNvPr>
          <p:cNvSpPr txBox="1"/>
          <p:nvPr/>
        </p:nvSpPr>
        <p:spPr>
          <a:xfrm>
            <a:off x="3451412" y="4652682"/>
            <a:ext cx="1398494" cy="646331"/>
          </a:xfrm>
          <a:prstGeom prst="rect">
            <a:avLst/>
          </a:prstGeom>
          <a:noFill/>
        </p:spPr>
        <p:txBody>
          <a:bodyPr wrap="square" rtlCol="0">
            <a:spAutoFit/>
          </a:bodyPr>
          <a:lstStyle/>
          <a:p>
            <a:r>
              <a:rPr lang="en-US" dirty="0"/>
              <a:t>On Demand interface</a:t>
            </a:r>
          </a:p>
        </p:txBody>
      </p:sp>
      <p:cxnSp>
        <p:nvCxnSpPr>
          <p:cNvPr id="6" name="Straight Arrow Connector 5">
            <a:extLst>
              <a:ext uri="{FF2B5EF4-FFF2-40B4-BE49-F238E27FC236}">
                <a16:creationId xmlns:a16="http://schemas.microsoft.com/office/drawing/2014/main" id="{5669D194-7EFE-4409-855F-A00F40715A52}"/>
              </a:ext>
            </a:extLst>
          </p:cNvPr>
          <p:cNvCxnSpPr/>
          <p:nvPr/>
        </p:nvCxnSpPr>
        <p:spPr>
          <a:xfrm>
            <a:off x="2895600" y="4509247"/>
            <a:ext cx="555812" cy="3406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1FE6745F-CE22-46C9-A018-8E6E7582A696}"/>
              </a:ext>
            </a:extLst>
          </p:cNvPr>
          <p:cNvCxnSpPr/>
          <p:nvPr/>
        </p:nvCxnSpPr>
        <p:spPr>
          <a:xfrm flipV="1">
            <a:off x="4572000" y="4249271"/>
            <a:ext cx="0" cy="40341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7" name="Picture 6" descr="A diagram of a computer structure&#10;&#10;AI-generated content may be incorrect.">
            <a:extLst>
              <a:ext uri="{FF2B5EF4-FFF2-40B4-BE49-F238E27FC236}">
                <a16:creationId xmlns:a16="http://schemas.microsoft.com/office/drawing/2014/main" id="{43E86251-11E1-D8EA-A521-2687344D7023}"/>
              </a:ext>
            </a:extLst>
          </p:cNvPr>
          <p:cNvPicPr>
            <a:picLocks noChangeAspect="1"/>
          </p:cNvPicPr>
          <p:nvPr/>
        </p:nvPicPr>
        <p:blipFill>
          <a:blip r:embed="rId3"/>
          <a:stretch>
            <a:fillRect/>
          </a:stretch>
        </p:blipFill>
        <p:spPr>
          <a:xfrm>
            <a:off x="-1" y="0"/>
            <a:ext cx="9152499" cy="6858000"/>
          </a:xfrm>
          <a:prstGeom prst="rect">
            <a:avLst/>
          </a:prstGeom>
        </p:spPr>
      </p:pic>
    </p:spTree>
    <p:extLst>
      <p:ext uri="{BB962C8B-B14F-4D97-AF65-F5344CB8AC3E}">
        <p14:creationId xmlns:p14="http://schemas.microsoft.com/office/powerpoint/2010/main" val="3034344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D7E69-8A3C-07CA-CA57-D0CDA6E072F0}"/>
              </a:ext>
            </a:extLst>
          </p:cNvPr>
          <p:cNvSpPr>
            <a:spLocks noGrp="1"/>
          </p:cNvSpPr>
          <p:nvPr>
            <p:ph type="title"/>
          </p:nvPr>
        </p:nvSpPr>
        <p:spPr/>
        <p:txBody>
          <a:bodyPr/>
          <a:lstStyle/>
          <a:p>
            <a:r>
              <a:rPr lang="en-US" dirty="0"/>
              <a:t>Interactive Apps</a:t>
            </a:r>
          </a:p>
        </p:txBody>
      </p:sp>
      <p:pic>
        <p:nvPicPr>
          <p:cNvPr id="4" name="Content Placeholder 3">
            <a:extLst>
              <a:ext uri="{FF2B5EF4-FFF2-40B4-BE49-F238E27FC236}">
                <a16:creationId xmlns:a16="http://schemas.microsoft.com/office/drawing/2014/main" id="{93F59351-7CF6-A405-34FE-D8A2AF80A358}"/>
              </a:ext>
            </a:extLst>
          </p:cNvPr>
          <p:cNvPicPr>
            <a:picLocks noGrp="1" noChangeAspect="1"/>
          </p:cNvPicPr>
          <p:nvPr>
            <p:ph idx="1"/>
          </p:nvPr>
        </p:nvPicPr>
        <p:blipFill>
          <a:blip r:embed="rId2"/>
          <a:stretch>
            <a:fillRect/>
          </a:stretch>
        </p:blipFill>
        <p:spPr>
          <a:xfrm>
            <a:off x="1145538" y="1916206"/>
            <a:ext cx="7400333" cy="4373867"/>
          </a:xfrm>
          <a:prstGeom prst="rect">
            <a:avLst/>
          </a:prstGeom>
        </p:spPr>
      </p:pic>
      <p:sp>
        <p:nvSpPr>
          <p:cNvPr id="3" name="TextBox 2">
            <a:extLst>
              <a:ext uri="{FF2B5EF4-FFF2-40B4-BE49-F238E27FC236}">
                <a16:creationId xmlns:a16="http://schemas.microsoft.com/office/drawing/2014/main" id="{2C4F2EC6-7A00-AA24-6E17-94C65A429D6B}"/>
              </a:ext>
            </a:extLst>
          </p:cNvPr>
          <p:cNvSpPr txBox="1"/>
          <p:nvPr/>
        </p:nvSpPr>
        <p:spPr>
          <a:xfrm>
            <a:off x="1613646" y="1482256"/>
            <a:ext cx="1782860" cy="369332"/>
          </a:xfrm>
          <a:prstGeom prst="rect">
            <a:avLst/>
          </a:prstGeom>
          <a:noFill/>
        </p:spPr>
        <p:txBody>
          <a:bodyPr wrap="none" rtlCol="0">
            <a:spAutoFit/>
          </a:bodyPr>
          <a:lstStyle/>
          <a:p>
            <a:r>
              <a:rPr lang="en-US" dirty="0"/>
              <a:t>Running sessions</a:t>
            </a:r>
          </a:p>
        </p:txBody>
      </p:sp>
    </p:spTree>
    <p:extLst>
      <p:ext uri="{BB962C8B-B14F-4D97-AF65-F5344CB8AC3E}">
        <p14:creationId xmlns:p14="http://schemas.microsoft.com/office/powerpoint/2010/main" val="19913173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558D73B-BAC0-40F4-1B09-11B115F64459}"/>
              </a:ext>
            </a:extLst>
          </p:cNvPr>
          <p:cNvPicPr>
            <a:picLocks noGrp="1" noChangeAspect="1"/>
          </p:cNvPicPr>
          <p:nvPr>
            <p:ph idx="1"/>
          </p:nvPr>
        </p:nvPicPr>
        <p:blipFill>
          <a:blip r:embed="rId2"/>
          <a:stretch>
            <a:fillRect/>
          </a:stretch>
        </p:blipFill>
        <p:spPr>
          <a:xfrm>
            <a:off x="341692" y="921124"/>
            <a:ext cx="8610493" cy="4340249"/>
          </a:xfrm>
          <a:prstGeom prst="rect">
            <a:avLst/>
          </a:prstGeom>
        </p:spPr>
      </p:pic>
    </p:spTree>
    <p:extLst>
      <p:ext uri="{BB962C8B-B14F-4D97-AF65-F5344CB8AC3E}">
        <p14:creationId xmlns:p14="http://schemas.microsoft.com/office/powerpoint/2010/main" val="2786361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41AC3C-6850-5B5E-08E8-1402D5D2EF05}"/>
              </a:ext>
            </a:extLst>
          </p:cNvPr>
          <p:cNvPicPr>
            <a:picLocks noChangeAspect="1"/>
          </p:cNvPicPr>
          <p:nvPr/>
        </p:nvPicPr>
        <p:blipFill>
          <a:blip r:embed="rId2"/>
          <a:stretch>
            <a:fillRect/>
          </a:stretch>
        </p:blipFill>
        <p:spPr>
          <a:xfrm>
            <a:off x="211577" y="1253847"/>
            <a:ext cx="8720846" cy="4350306"/>
          </a:xfrm>
          <a:prstGeom prst="rect">
            <a:avLst/>
          </a:prstGeom>
        </p:spPr>
      </p:pic>
    </p:spTree>
    <p:extLst>
      <p:ext uri="{BB962C8B-B14F-4D97-AF65-F5344CB8AC3E}">
        <p14:creationId xmlns:p14="http://schemas.microsoft.com/office/powerpoint/2010/main" val="17593715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C6FA03-9F52-A69E-013B-5C1DD64E2F9D}"/>
              </a:ext>
            </a:extLst>
          </p:cNvPr>
          <p:cNvPicPr>
            <a:picLocks noChangeAspect="1"/>
          </p:cNvPicPr>
          <p:nvPr/>
        </p:nvPicPr>
        <p:blipFill>
          <a:blip r:embed="rId2"/>
          <a:stretch>
            <a:fillRect/>
          </a:stretch>
        </p:blipFill>
        <p:spPr>
          <a:xfrm>
            <a:off x="150363" y="1378744"/>
            <a:ext cx="8843274" cy="4100513"/>
          </a:xfrm>
          <a:prstGeom prst="rect">
            <a:avLst/>
          </a:prstGeom>
        </p:spPr>
      </p:pic>
    </p:spTree>
    <p:extLst>
      <p:ext uri="{BB962C8B-B14F-4D97-AF65-F5344CB8AC3E}">
        <p14:creationId xmlns:p14="http://schemas.microsoft.com/office/powerpoint/2010/main" val="26240113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56500-72AF-AEA5-3F2C-37D74B135DE5}"/>
              </a:ext>
            </a:extLst>
          </p:cNvPr>
          <p:cNvSpPr>
            <a:spLocks noGrp="1"/>
          </p:cNvSpPr>
          <p:nvPr>
            <p:ph type="title"/>
          </p:nvPr>
        </p:nvSpPr>
        <p:spPr/>
        <p:txBody>
          <a:bodyPr/>
          <a:lstStyle/>
          <a:p>
            <a:r>
              <a:rPr lang="en-US" dirty="0"/>
              <a:t>Hands on:</a:t>
            </a:r>
          </a:p>
        </p:txBody>
      </p:sp>
      <p:sp>
        <p:nvSpPr>
          <p:cNvPr id="3" name="Content Placeholder 2">
            <a:extLst>
              <a:ext uri="{FF2B5EF4-FFF2-40B4-BE49-F238E27FC236}">
                <a16:creationId xmlns:a16="http://schemas.microsoft.com/office/drawing/2014/main" id="{A0D114B7-FAA2-ECAA-D999-3E7E3ED743A5}"/>
              </a:ext>
            </a:extLst>
          </p:cNvPr>
          <p:cNvSpPr>
            <a:spLocks noGrp="1"/>
          </p:cNvSpPr>
          <p:nvPr>
            <p:ph idx="1"/>
          </p:nvPr>
        </p:nvSpPr>
        <p:spPr>
          <a:xfrm>
            <a:off x="457200" y="2037229"/>
            <a:ext cx="8229600" cy="4088934"/>
          </a:xfrm>
        </p:spPr>
        <p:txBody>
          <a:bodyPr/>
          <a:lstStyle/>
          <a:p>
            <a:r>
              <a:rPr lang="en-US" dirty="0"/>
              <a:t>Access to On Demand and create three sessions:</a:t>
            </a:r>
          </a:p>
          <a:p>
            <a:pPr lvl="1"/>
            <a:r>
              <a:rPr lang="en-US" dirty="0"/>
              <a:t>Linux visual interface</a:t>
            </a:r>
          </a:p>
          <a:p>
            <a:pPr lvl="1"/>
            <a:r>
              <a:rPr lang="en-US" dirty="0"/>
              <a:t>Jupyter Notebook / R session</a:t>
            </a:r>
          </a:p>
          <a:p>
            <a:pPr lvl="1"/>
            <a:r>
              <a:rPr lang="en-US" dirty="0"/>
              <a:t>Shell access</a:t>
            </a:r>
          </a:p>
        </p:txBody>
      </p:sp>
      <p:sp>
        <p:nvSpPr>
          <p:cNvPr id="4" name="TextBox 3">
            <a:extLst>
              <a:ext uri="{FF2B5EF4-FFF2-40B4-BE49-F238E27FC236}">
                <a16:creationId xmlns:a16="http://schemas.microsoft.com/office/drawing/2014/main" id="{5B091752-8A38-B42E-E427-9515CC92BA9F}"/>
              </a:ext>
            </a:extLst>
          </p:cNvPr>
          <p:cNvSpPr txBox="1"/>
          <p:nvPr/>
        </p:nvSpPr>
        <p:spPr>
          <a:xfrm>
            <a:off x="1118987" y="1217583"/>
            <a:ext cx="6906025" cy="400110"/>
          </a:xfrm>
          <a:prstGeom prst="rect">
            <a:avLst/>
          </a:prstGeom>
          <a:noFill/>
        </p:spPr>
        <p:txBody>
          <a:bodyPr wrap="square">
            <a:spAutoFit/>
          </a:bodyPr>
          <a:lstStyle/>
          <a:p>
            <a:pPr algn="ctr"/>
            <a:r>
              <a:rPr lang="en-US" sz="2000" dirty="0">
                <a:hlinkClick r:id="rId2"/>
              </a:rPr>
              <a:t>https://laguna-ood.carc.usc.edu/pun/sys/dashboard/</a:t>
            </a:r>
            <a:endParaRPr lang="en-US" sz="2000" dirty="0"/>
          </a:p>
        </p:txBody>
      </p:sp>
    </p:spTree>
    <p:extLst>
      <p:ext uri="{BB962C8B-B14F-4D97-AF65-F5344CB8AC3E}">
        <p14:creationId xmlns:p14="http://schemas.microsoft.com/office/powerpoint/2010/main" val="26717338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36048-277E-4F17-B4C7-08DBDCED6EB3}"/>
              </a:ext>
            </a:extLst>
          </p:cNvPr>
          <p:cNvSpPr>
            <a:spLocks noGrp="1"/>
          </p:cNvSpPr>
          <p:nvPr>
            <p:ph type="title"/>
          </p:nvPr>
        </p:nvSpPr>
        <p:spPr/>
        <p:txBody>
          <a:bodyPr>
            <a:normAutofit/>
          </a:bodyPr>
          <a:lstStyle/>
          <a:p>
            <a:r>
              <a:rPr lang="en-US" b="1" dirty="0"/>
              <a:t>Data Management</a:t>
            </a:r>
            <a:endParaRPr lang="en-US" dirty="0"/>
          </a:p>
        </p:txBody>
      </p:sp>
      <p:sp>
        <p:nvSpPr>
          <p:cNvPr id="3" name="Content Placeholder 2">
            <a:extLst>
              <a:ext uri="{FF2B5EF4-FFF2-40B4-BE49-F238E27FC236}">
                <a16:creationId xmlns:a16="http://schemas.microsoft.com/office/drawing/2014/main" id="{68DD1441-4442-480D-A226-F956379434C0}"/>
              </a:ext>
            </a:extLst>
          </p:cNvPr>
          <p:cNvSpPr>
            <a:spLocks noGrp="1"/>
          </p:cNvSpPr>
          <p:nvPr>
            <p:ph idx="1"/>
          </p:nvPr>
        </p:nvSpPr>
        <p:spPr/>
        <p:txBody>
          <a:bodyPr/>
          <a:lstStyle/>
          <a:p>
            <a:r>
              <a:rPr lang="en-US" dirty="0"/>
              <a:t>OnDemand provides a web-based file explorer that can be used to upload, download, copy, delete, rename, and edit data. OnDemand has quick links to your:</a:t>
            </a:r>
          </a:p>
          <a:p>
            <a:pPr lvl="1">
              <a:buFont typeface="Arial" panose="020B0604020202020204" pitchFamily="34" charset="0"/>
              <a:buChar char="•"/>
            </a:pPr>
            <a:r>
              <a:rPr lang="en-US" dirty="0"/>
              <a:t>Laguna home directory (/home1/&lt;Username&gt;)</a:t>
            </a:r>
          </a:p>
          <a:p>
            <a:pPr lvl="1">
              <a:buFont typeface="Arial" panose="020B0604020202020204" pitchFamily="34" charset="0"/>
              <a:buChar char="•"/>
            </a:pPr>
            <a:r>
              <a:rPr lang="en-US" dirty="0"/>
              <a:t>Laguna project directory (/project/&lt;Project Name&gt;)</a:t>
            </a:r>
          </a:p>
          <a:p>
            <a:pPr lvl="1">
              <a:buFont typeface="Arial" panose="020B0604020202020204" pitchFamily="34" charset="0"/>
              <a:buChar char="•"/>
            </a:pPr>
            <a:r>
              <a:rPr lang="en-US" dirty="0"/>
              <a:t>Laguna scratch directories (/</a:t>
            </a:r>
            <a:r>
              <a:rPr lang="en-US" dirty="0" err="1"/>
              <a:t>tmp</a:t>
            </a:r>
            <a:r>
              <a:rPr lang="en-US" dirty="0"/>
              <a:t> ?)</a:t>
            </a:r>
          </a:p>
          <a:p>
            <a:endParaRPr lang="en-US" dirty="0"/>
          </a:p>
        </p:txBody>
      </p:sp>
    </p:spTree>
    <p:extLst>
      <p:ext uri="{BB962C8B-B14F-4D97-AF65-F5344CB8AC3E}">
        <p14:creationId xmlns:p14="http://schemas.microsoft.com/office/powerpoint/2010/main" val="37990084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DE60B-8F6F-4DBC-BECE-D15AB46550FC}"/>
              </a:ext>
            </a:extLst>
          </p:cNvPr>
          <p:cNvSpPr>
            <a:spLocks noGrp="1"/>
          </p:cNvSpPr>
          <p:nvPr>
            <p:ph type="title"/>
          </p:nvPr>
        </p:nvSpPr>
        <p:spPr/>
        <p:txBody>
          <a:bodyPr>
            <a:normAutofit/>
          </a:bodyPr>
          <a:lstStyle/>
          <a:p>
            <a:r>
              <a:rPr lang="en-US" dirty="0"/>
              <a:t>Uploading and downloading files</a:t>
            </a:r>
          </a:p>
        </p:txBody>
      </p:sp>
      <p:sp>
        <p:nvSpPr>
          <p:cNvPr id="3" name="Content Placeholder 2">
            <a:extLst>
              <a:ext uri="{FF2B5EF4-FFF2-40B4-BE49-F238E27FC236}">
                <a16:creationId xmlns:a16="http://schemas.microsoft.com/office/drawing/2014/main" id="{27E57B56-EE82-446C-8E81-950C79D6A901}"/>
              </a:ext>
            </a:extLst>
          </p:cNvPr>
          <p:cNvSpPr>
            <a:spLocks noGrp="1"/>
          </p:cNvSpPr>
          <p:nvPr>
            <p:ph idx="1"/>
          </p:nvPr>
        </p:nvSpPr>
        <p:spPr/>
        <p:txBody>
          <a:bodyPr>
            <a:normAutofit fontScale="55000" lnSpcReduction="20000"/>
          </a:bodyPr>
          <a:lstStyle/>
          <a:p>
            <a:endParaRPr lang="en-US" dirty="0"/>
          </a:p>
          <a:p>
            <a:r>
              <a:rPr lang="en-US" dirty="0"/>
              <a:t>OnDemand provides a basic file upload/download feature. However, this should be reserved for relatively small files (e.g., scripts and log files). For larger files, use one of the applications described in our transfer guides.</a:t>
            </a:r>
          </a:p>
          <a:p>
            <a:endParaRPr lang="en-US" dirty="0"/>
          </a:p>
          <a:p>
            <a:r>
              <a:rPr lang="en-US" dirty="0"/>
              <a:t>There are several ways to upload files. The first is to simply navigate to the desired destination directory in OnDemand, and then drag the file from your local computer to the OnDemand browser window. You can also click the “Upload” button to open a dialog that will allow you to navigate your local computer and select which files you want to upload:</a:t>
            </a:r>
          </a:p>
          <a:p>
            <a:endParaRPr lang="en-US" dirty="0"/>
          </a:p>
          <a:p>
            <a:r>
              <a:rPr lang="en-US" dirty="0"/>
              <a:t>To download files, select the file(s) in the OnDemand directory that you wish to download, and then use the blue Download button. You can select multiple files by holding down the Shift or Ctrl (or Command on a Mac) key as you select the files. If you select multiple files or a folder, OnDemand will zip the files and download a single .zip archive to your computer.</a:t>
            </a:r>
          </a:p>
        </p:txBody>
      </p:sp>
    </p:spTree>
    <p:extLst>
      <p:ext uri="{BB962C8B-B14F-4D97-AF65-F5344CB8AC3E}">
        <p14:creationId xmlns:p14="http://schemas.microsoft.com/office/powerpoint/2010/main" val="34029220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5F1CC-344F-4637-BCBC-DA98415052B9}"/>
              </a:ext>
            </a:extLst>
          </p:cNvPr>
          <p:cNvSpPr>
            <a:spLocks noGrp="1"/>
          </p:cNvSpPr>
          <p:nvPr>
            <p:ph type="title"/>
          </p:nvPr>
        </p:nvSpPr>
        <p:spPr/>
        <p:txBody>
          <a:bodyPr>
            <a:normAutofit/>
          </a:bodyPr>
          <a:lstStyle/>
          <a:p>
            <a:r>
              <a:rPr lang="en-US" b="1" dirty="0">
                <a:hlinkClick r:id="rId2"/>
              </a:rPr>
              <a:t>Transferring files</a:t>
            </a:r>
            <a:endParaRPr lang="en-US" dirty="0"/>
          </a:p>
        </p:txBody>
      </p:sp>
      <p:sp>
        <p:nvSpPr>
          <p:cNvPr id="3" name="Content Placeholder 2">
            <a:extLst>
              <a:ext uri="{FF2B5EF4-FFF2-40B4-BE49-F238E27FC236}">
                <a16:creationId xmlns:a16="http://schemas.microsoft.com/office/drawing/2014/main" id="{BBA60398-DDB5-4EF9-8DE2-53E1B09612CA}"/>
              </a:ext>
            </a:extLst>
          </p:cNvPr>
          <p:cNvSpPr>
            <a:spLocks noGrp="1"/>
          </p:cNvSpPr>
          <p:nvPr>
            <p:ph idx="1"/>
          </p:nvPr>
        </p:nvSpPr>
        <p:spPr/>
        <p:txBody>
          <a:bodyPr/>
          <a:lstStyle/>
          <a:p>
            <a:pPr marL="0" indent="0">
              <a:buNone/>
            </a:pPr>
            <a:r>
              <a:rPr lang="en-US" dirty="0"/>
              <a:t>Different ways of transferring a file:</a:t>
            </a:r>
          </a:p>
          <a:p>
            <a:r>
              <a:rPr lang="en-US" dirty="0"/>
              <a:t>CARC GUI</a:t>
            </a:r>
          </a:p>
          <a:p>
            <a:r>
              <a:rPr lang="en-US" dirty="0" err="1"/>
              <a:t>Globlus</a:t>
            </a:r>
            <a:endParaRPr lang="en-US" dirty="0"/>
          </a:p>
          <a:p>
            <a:r>
              <a:rPr lang="en-US" dirty="0"/>
              <a:t>Terminal (SSH connection)</a:t>
            </a:r>
          </a:p>
          <a:p>
            <a:endParaRPr lang="en-US" dirty="0"/>
          </a:p>
        </p:txBody>
      </p:sp>
    </p:spTree>
    <p:extLst>
      <p:ext uri="{BB962C8B-B14F-4D97-AF65-F5344CB8AC3E}">
        <p14:creationId xmlns:p14="http://schemas.microsoft.com/office/powerpoint/2010/main" val="11717781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9C3EA-27AE-ABCD-9D4B-D37F6542E687}"/>
              </a:ext>
            </a:extLst>
          </p:cNvPr>
          <p:cNvSpPr>
            <a:spLocks noGrp="1"/>
          </p:cNvSpPr>
          <p:nvPr>
            <p:ph type="title"/>
          </p:nvPr>
        </p:nvSpPr>
        <p:spPr/>
        <p:txBody>
          <a:bodyPr/>
          <a:lstStyle/>
          <a:p>
            <a:r>
              <a:rPr lang="en-US" dirty="0"/>
              <a:t>Hands on:</a:t>
            </a:r>
          </a:p>
        </p:txBody>
      </p:sp>
      <p:sp>
        <p:nvSpPr>
          <p:cNvPr id="3" name="Content Placeholder 2">
            <a:extLst>
              <a:ext uri="{FF2B5EF4-FFF2-40B4-BE49-F238E27FC236}">
                <a16:creationId xmlns:a16="http://schemas.microsoft.com/office/drawing/2014/main" id="{688AD547-4C54-0FA2-3599-2DBFBBF00F92}"/>
              </a:ext>
            </a:extLst>
          </p:cNvPr>
          <p:cNvSpPr>
            <a:spLocks noGrp="1"/>
          </p:cNvSpPr>
          <p:nvPr>
            <p:ph idx="1"/>
          </p:nvPr>
        </p:nvSpPr>
        <p:spPr/>
        <p:txBody>
          <a:bodyPr/>
          <a:lstStyle/>
          <a:p>
            <a:r>
              <a:rPr lang="en-US" dirty="0"/>
              <a:t>Copy some files to your project directory using the graphical interface</a:t>
            </a:r>
          </a:p>
        </p:txBody>
      </p:sp>
      <p:pic>
        <p:nvPicPr>
          <p:cNvPr id="4" name="Picture 3">
            <a:extLst>
              <a:ext uri="{FF2B5EF4-FFF2-40B4-BE49-F238E27FC236}">
                <a16:creationId xmlns:a16="http://schemas.microsoft.com/office/drawing/2014/main" id="{A686089B-5E48-052B-C5FD-4E1FF4EC9851}"/>
              </a:ext>
            </a:extLst>
          </p:cNvPr>
          <p:cNvPicPr>
            <a:picLocks noChangeAspect="1"/>
          </p:cNvPicPr>
          <p:nvPr/>
        </p:nvPicPr>
        <p:blipFill>
          <a:blip r:embed="rId2"/>
          <a:stretch>
            <a:fillRect/>
          </a:stretch>
        </p:blipFill>
        <p:spPr>
          <a:xfrm>
            <a:off x="732865" y="2768051"/>
            <a:ext cx="7772400" cy="3217931"/>
          </a:xfrm>
          <a:prstGeom prst="rect">
            <a:avLst/>
          </a:prstGeom>
        </p:spPr>
      </p:pic>
    </p:spTree>
    <p:extLst>
      <p:ext uri="{BB962C8B-B14F-4D97-AF65-F5344CB8AC3E}">
        <p14:creationId xmlns:p14="http://schemas.microsoft.com/office/powerpoint/2010/main" val="1950457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381C9-E013-4F69-A6CA-41AF87AA0AE3}"/>
              </a:ext>
            </a:extLst>
          </p:cNvPr>
          <p:cNvSpPr>
            <a:spLocks noGrp="1"/>
          </p:cNvSpPr>
          <p:nvPr>
            <p:ph type="title"/>
          </p:nvPr>
        </p:nvSpPr>
        <p:spPr/>
        <p:txBody>
          <a:bodyPr>
            <a:normAutofit/>
          </a:bodyPr>
          <a:lstStyle/>
          <a:p>
            <a:r>
              <a:rPr lang="en-US" dirty="0"/>
              <a:t>File operations</a:t>
            </a:r>
          </a:p>
        </p:txBody>
      </p:sp>
      <p:sp>
        <p:nvSpPr>
          <p:cNvPr id="3" name="Content Placeholder 2">
            <a:extLst>
              <a:ext uri="{FF2B5EF4-FFF2-40B4-BE49-F238E27FC236}">
                <a16:creationId xmlns:a16="http://schemas.microsoft.com/office/drawing/2014/main" id="{04C9C2DC-671A-4A92-8CA3-86575F4684B2}"/>
              </a:ext>
            </a:extLst>
          </p:cNvPr>
          <p:cNvSpPr>
            <a:spLocks noGrp="1"/>
          </p:cNvSpPr>
          <p:nvPr>
            <p:ph idx="1"/>
          </p:nvPr>
        </p:nvSpPr>
        <p:spPr/>
        <p:txBody>
          <a:bodyPr>
            <a:normAutofit fontScale="62500" lnSpcReduction="20000"/>
          </a:bodyPr>
          <a:lstStyle/>
          <a:p>
            <a:endParaRPr lang="en-US" dirty="0"/>
          </a:p>
          <a:p>
            <a:r>
              <a:rPr lang="en-US" dirty="0"/>
              <a:t>Most file operations can be accomplished by selecting a file in the File Explorer and choosing the desired operation from the main menu:</a:t>
            </a:r>
          </a:p>
          <a:p>
            <a:endParaRPr lang="en-US" dirty="0"/>
          </a:p>
          <a:p>
            <a:r>
              <a:rPr lang="en-US" dirty="0"/>
              <a:t>You have the ability to perform the following file operations in OnDemand:</a:t>
            </a:r>
          </a:p>
          <a:p>
            <a:pPr lvl="1"/>
            <a:r>
              <a:rPr lang="en-US" dirty="0"/>
              <a:t>    View</a:t>
            </a:r>
          </a:p>
          <a:p>
            <a:pPr lvl="1"/>
            <a:r>
              <a:rPr lang="en-US" dirty="0"/>
              <a:t>    Edit</a:t>
            </a:r>
          </a:p>
          <a:p>
            <a:pPr lvl="1"/>
            <a:r>
              <a:rPr lang="en-US" dirty="0"/>
              <a:t>    Rename/Move</a:t>
            </a:r>
          </a:p>
          <a:p>
            <a:pPr lvl="1"/>
            <a:r>
              <a:rPr lang="en-US" dirty="0"/>
              <a:t>    Download</a:t>
            </a:r>
          </a:p>
          <a:p>
            <a:pPr lvl="1"/>
            <a:r>
              <a:rPr lang="en-US" dirty="0"/>
              <a:t>    Copy</a:t>
            </a:r>
          </a:p>
          <a:p>
            <a:pPr lvl="1"/>
            <a:r>
              <a:rPr lang="en-US" dirty="0"/>
              <a:t>    Paste</a:t>
            </a:r>
          </a:p>
          <a:p>
            <a:pPr lvl="1"/>
            <a:r>
              <a:rPr lang="en-US" dirty="0"/>
              <a:t>    (Un)Select All</a:t>
            </a:r>
          </a:p>
          <a:p>
            <a:pPr lvl="1"/>
            <a:r>
              <a:rPr lang="en-US" dirty="0"/>
              <a:t>    Delete</a:t>
            </a:r>
          </a:p>
          <a:p>
            <a:endParaRPr lang="en-US" dirty="0"/>
          </a:p>
        </p:txBody>
      </p:sp>
    </p:spTree>
    <p:extLst>
      <p:ext uri="{BB962C8B-B14F-4D97-AF65-F5344CB8AC3E}">
        <p14:creationId xmlns:p14="http://schemas.microsoft.com/office/powerpoint/2010/main" val="75675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2F915-97FD-48BF-9FB1-1C0900FDB719}"/>
              </a:ext>
            </a:extLst>
          </p:cNvPr>
          <p:cNvSpPr>
            <a:spLocks noGrp="1"/>
          </p:cNvSpPr>
          <p:nvPr>
            <p:ph type="title"/>
          </p:nvPr>
        </p:nvSpPr>
        <p:spPr>
          <a:xfrm>
            <a:off x="457199" y="207403"/>
            <a:ext cx="8229600" cy="606144"/>
          </a:xfrm>
        </p:spPr>
        <p:txBody>
          <a:bodyPr>
            <a:normAutofit fontScale="90000"/>
          </a:bodyPr>
          <a:lstStyle/>
          <a:p>
            <a:r>
              <a:rPr lang="en-US" dirty="0"/>
              <a:t>Regional HPC - Laguna</a:t>
            </a:r>
          </a:p>
        </p:txBody>
      </p:sp>
      <p:pic>
        <p:nvPicPr>
          <p:cNvPr id="5" name="Content Placeholder 4">
            <a:extLst>
              <a:ext uri="{FF2B5EF4-FFF2-40B4-BE49-F238E27FC236}">
                <a16:creationId xmlns:a16="http://schemas.microsoft.com/office/drawing/2014/main" id="{151C4204-CB15-415E-8C09-B603A92CA2F6}"/>
              </a:ext>
            </a:extLst>
          </p:cNvPr>
          <p:cNvPicPr>
            <a:picLocks noGrp="1" noChangeAspect="1"/>
          </p:cNvPicPr>
          <p:nvPr>
            <p:ph idx="1"/>
          </p:nvPr>
        </p:nvPicPr>
        <p:blipFill>
          <a:blip r:embed="rId2"/>
          <a:stretch>
            <a:fillRect/>
          </a:stretch>
        </p:blipFill>
        <p:spPr>
          <a:xfrm>
            <a:off x="1427357" y="2332037"/>
            <a:ext cx="6914391" cy="4525963"/>
          </a:xfrm>
        </p:spPr>
      </p:pic>
      <p:pic>
        <p:nvPicPr>
          <p:cNvPr id="3" name="Content Placeholder 3">
            <a:extLst>
              <a:ext uri="{FF2B5EF4-FFF2-40B4-BE49-F238E27FC236}">
                <a16:creationId xmlns:a16="http://schemas.microsoft.com/office/drawing/2014/main" id="{596A3E8B-71CA-4B9E-CC79-0D66DBF22579}"/>
              </a:ext>
            </a:extLst>
          </p:cNvPr>
          <p:cNvPicPr>
            <a:picLocks noChangeAspect="1"/>
          </p:cNvPicPr>
          <p:nvPr/>
        </p:nvPicPr>
        <p:blipFill>
          <a:blip r:embed="rId3"/>
          <a:stretch>
            <a:fillRect/>
          </a:stretch>
        </p:blipFill>
        <p:spPr>
          <a:xfrm>
            <a:off x="1427357" y="880782"/>
            <a:ext cx="6914391" cy="5163671"/>
          </a:xfrm>
          <a:prstGeom prst="rect">
            <a:avLst/>
          </a:prstGeom>
        </p:spPr>
      </p:pic>
    </p:spTree>
    <p:extLst>
      <p:ext uri="{BB962C8B-B14F-4D97-AF65-F5344CB8AC3E}">
        <p14:creationId xmlns:p14="http://schemas.microsoft.com/office/powerpoint/2010/main" val="27482647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596F992-698C-48C0-9D89-70DA4CE92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8E3793-566A-44D8-ACCE-FB1E701532B0}"/>
              </a:ext>
            </a:extLst>
          </p:cNvPr>
          <p:cNvSpPr>
            <a:spLocks noGrp="1"/>
          </p:cNvSpPr>
          <p:nvPr>
            <p:ph type="title"/>
          </p:nvPr>
        </p:nvSpPr>
        <p:spPr>
          <a:xfrm>
            <a:off x="531159" y="489508"/>
            <a:ext cx="4040840" cy="1184651"/>
          </a:xfrm>
        </p:spPr>
        <p:txBody>
          <a:bodyPr anchor="b">
            <a:normAutofit/>
          </a:bodyPr>
          <a:lstStyle/>
          <a:p>
            <a:pPr algn="r">
              <a:lnSpc>
                <a:spcPct val="90000"/>
              </a:lnSpc>
            </a:pPr>
            <a:r>
              <a:rPr lang="en-US" sz="3500" b="1" dirty="0"/>
              <a:t>Hands on: </a:t>
            </a:r>
            <a:r>
              <a:rPr lang="en-US" sz="3500" b="1" dirty="0">
                <a:hlinkClick r:id="rId2"/>
              </a:rPr>
              <a:t>Creating and editing text files</a:t>
            </a:r>
            <a:endParaRPr lang="en-US" sz="3500" dirty="0"/>
          </a:p>
        </p:txBody>
      </p:sp>
      <p:sp>
        <p:nvSpPr>
          <p:cNvPr id="3" name="Content Placeholder 2">
            <a:extLst>
              <a:ext uri="{FF2B5EF4-FFF2-40B4-BE49-F238E27FC236}">
                <a16:creationId xmlns:a16="http://schemas.microsoft.com/office/drawing/2014/main" id="{28166183-561B-48E3-8892-8DE6D54BF355}"/>
              </a:ext>
            </a:extLst>
          </p:cNvPr>
          <p:cNvSpPr>
            <a:spLocks noGrp="1"/>
          </p:cNvSpPr>
          <p:nvPr>
            <p:ph idx="1"/>
          </p:nvPr>
        </p:nvSpPr>
        <p:spPr>
          <a:xfrm>
            <a:off x="685801" y="2418408"/>
            <a:ext cx="3886199" cy="3409898"/>
          </a:xfrm>
        </p:spPr>
        <p:txBody>
          <a:bodyPr anchor="t">
            <a:normAutofit/>
          </a:bodyPr>
          <a:lstStyle/>
          <a:p>
            <a:pPr marL="0" indent="0" algn="r">
              <a:buNone/>
            </a:pPr>
            <a:r>
              <a:rPr lang="en-US" sz="1700" dirty="0"/>
              <a:t>You can always create files on your personal computer and transfer them to Discovery, but it is typically more efficient to create them directly on Discovery. Try using the GUI to create a script and change the editor mode to color the code and make edition easier.</a:t>
            </a:r>
          </a:p>
        </p:txBody>
      </p:sp>
      <p:pic>
        <p:nvPicPr>
          <p:cNvPr id="4" name="Picture 3">
            <a:extLst>
              <a:ext uri="{FF2B5EF4-FFF2-40B4-BE49-F238E27FC236}">
                <a16:creationId xmlns:a16="http://schemas.microsoft.com/office/drawing/2014/main" id="{AE0F7C1C-1D46-367C-CF78-FD0039E35A0C}"/>
              </a:ext>
            </a:extLst>
          </p:cNvPr>
          <p:cNvPicPr>
            <a:picLocks noChangeAspect="1"/>
          </p:cNvPicPr>
          <p:nvPr/>
        </p:nvPicPr>
        <p:blipFill>
          <a:blip r:embed="rId3"/>
          <a:stretch>
            <a:fillRect/>
          </a:stretch>
        </p:blipFill>
        <p:spPr>
          <a:xfrm>
            <a:off x="5006340" y="1086916"/>
            <a:ext cx="3718228" cy="4298529"/>
          </a:xfrm>
          <a:prstGeom prst="rect">
            <a:avLst/>
          </a:prstGeom>
        </p:spPr>
      </p:pic>
      <p:sp>
        <p:nvSpPr>
          <p:cNvPr id="11" name="Rectangle 10">
            <a:extLst>
              <a:ext uri="{FF2B5EF4-FFF2-40B4-BE49-F238E27FC236}">
                <a16:creationId xmlns:a16="http://schemas.microsoft.com/office/drawing/2014/main" id="{A344AAA5-41F4-4862-97EF-688D31DC75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9144000" cy="456773"/>
          </a:xfrm>
          <a:prstGeom prst="rect">
            <a:avLst/>
          </a:prstGeom>
          <a:gradFill>
            <a:gsLst>
              <a:gs pos="0">
                <a:schemeClr val="accent1"/>
              </a:gs>
              <a:gs pos="85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9E1A62C-2AAF-4B3E-8CDB-65E237080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028950" y="6400799"/>
            <a:ext cx="6115048" cy="456772"/>
          </a:xfrm>
          <a:prstGeom prst="rect">
            <a:avLst/>
          </a:prstGeom>
          <a:gradFill>
            <a:gsLst>
              <a:gs pos="0">
                <a:srgbClr val="000000">
                  <a:alpha val="26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82232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4260C-24F7-4D89-8500-79E1DE9CB270}"/>
              </a:ext>
            </a:extLst>
          </p:cNvPr>
          <p:cNvSpPr>
            <a:spLocks noGrp="1"/>
          </p:cNvSpPr>
          <p:nvPr>
            <p:ph type="title"/>
          </p:nvPr>
        </p:nvSpPr>
        <p:spPr/>
        <p:txBody>
          <a:bodyPr>
            <a:normAutofit/>
          </a:bodyPr>
          <a:lstStyle/>
          <a:p>
            <a:r>
              <a:rPr lang="en-US" b="1" dirty="0">
                <a:hlinkClick r:id="rId3"/>
              </a:rPr>
              <a:t>Running jobs</a:t>
            </a:r>
            <a:endParaRPr lang="en-US" dirty="0"/>
          </a:p>
        </p:txBody>
      </p:sp>
      <p:sp>
        <p:nvSpPr>
          <p:cNvPr id="3" name="Content Placeholder 2">
            <a:extLst>
              <a:ext uri="{FF2B5EF4-FFF2-40B4-BE49-F238E27FC236}">
                <a16:creationId xmlns:a16="http://schemas.microsoft.com/office/drawing/2014/main" id="{7504DD20-D8C9-4277-9CB7-67E2F1B0D532}"/>
              </a:ext>
            </a:extLst>
          </p:cNvPr>
          <p:cNvSpPr>
            <a:spLocks noGrp="1"/>
          </p:cNvSpPr>
          <p:nvPr>
            <p:ph idx="1"/>
          </p:nvPr>
        </p:nvSpPr>
        <p:spPr>
          <a:xfrm>
            <a:off x="457200" y="1338590"/>
            <a:ext cx="8229600" cy="4525963"/>
          </a:xfrm>
        </p:spPr>
        <p:txBody>
          <a:bodyPr>
            <a:normAutofit/>
          </a:bodyPr>
          <a:lstStyle/>
          <a:p>
            <a:pPr marL="0" indent="0">
              <a:buNone/>
            </a:pPr>
            <a:r>
              <a:rPr lang="en-US" sz="2400" dirty="0"/>
              <a:t>A job consists of all the data, commands, scripts, and programs that will be used to obtain results. Because the Discovery computing cluster is a shared system, we use a </a:t>
            </a:r>
            <a:r>
              <a:rPr lang="en-US" sz="2400" b="1" dirty="0"/>
              <a:t>job scheduler</a:t>
            </a:r>
            <a:r>
              <a:rPr lang="en-US" sz="2400" dirty="0"/>
              <a:t> to manage all requests for resources. The </a:t>
            </a:r>
            <a:r>
              <a:rPr lang="en-US" sz="2400" dirty="0" err="1"/>
              <a:t>Slurm</a:t>
            </a:r>
            <a:r>
              <a:rPr lang="en-US" sz="2400" dirty="0"/>
              <a:t> (Simple Linux Utility for Resource Management) job scheduler is an open-source job scheduler that allocates compute resources on clusters for queued, user-defined jobs. It performs the following functions:</a:t>
            </a:r>
          </a:p>
          <a:p>
            <a:pPr lvl="1">
              <a:buFont typeface="Arial" panose="020B0604020202020204" pitchFamily="34" charset="0"/>
              <a:buChar char="•"/>
            </a:pPr>
            <a:r>
              <a:rPr lang="en-US" sz="2400" dirty="0"/>
              <a:t>Schedules user-submitted jobs</a:t>
            </a:r>
          </a:p>
          <a:p>
            <a:pPr lvl="1">
              <a:buFont typeface="Arial" panose="020B0604020202020204" pitchFamily="34" charset="0"/>
              <a:buChar char="•"/>
            </a:pPr>
            <a:r>
              <a:rPr lang="en-US" sz="2400" dirty="0"/>
              <a:t>Allocates user-requested compute resources</a:t>
            </a:r>
          </a:p>
          <a:p>
            <a:pPr lvl="1">
              <a:buFont typeface="Arial" panose="020B0604020202020204" pitchFamily="34" charset="0"/>
              <a:buChar char="•"/>
            </a:pPr>
            <a:r>
              <a:rPr lang="en-US" sz="2400" dirty="0"/>
              <a:t>Processes user-submitted jobs</a:t>
            </a:r>
          </a:p>
          <a:p>
            <a:endParaRPr lang="en-US" sz="2400" dirty="0"/>
          </a:p>
        </p:txBody>
      </p:sp>
      <p:sp>
        <p:nvSpPr>
          <p:cNvPr id="5" name="TextBox 4">
            <a:extLst>
              <a:ext uri="{FF2B5EF4-FFF2-40B4-BE49-F238E27FC236}">
                <a16:creationId xmlns:a16="http://schemas.microsoft.com/office/drawing/2014/main" id="{BA9F7BD4-C93A-3C78-0BE0-8C2B5349AA51}"/>
              </a:ext>
            </a:extLst>
          </p:cNvPr>
          <p:cNvSpPr txBox="1"/>
          <p:nvPr/>
        </p:nvSpPr>
        <p:spPr>
          <a:xfrm>
            <a:off x="356347" y="5864553"/>
            <a:ext cx="4572000" cy="523220"/>
          </a:xfrm>
          <a:prstGeom prst="rect">
            <a:avLst/>
          </a:prstGeom>
          <a:noFill/>
        </p:spPr>
        <p:txBody>
          <a:bodyPr wrap="square">
            <a:spAutoFit/>
          </a:bodyPr>
          <a:lstStyle/>
          <a:p>
            <a:r>
              <a:rPr lang="en-US" sz="2800" b="0" i="0" dirty="0">
                <a:effectLst/>
                <a:latin typeface="Source Sans 3"/>
              </a:rPr>
              <a:t> </a:t>
            </a:r>
            <a:r>
              <a:rPr lang="en-US" sz="2800" b="0" i="0" u="sng" dirty="0">
                <a:solidFill>
                  <a:srgbClr val="990000"/>
                </a:solidFill>
                <a:effectLst/>
                <a:latin typeface="Source Sans 3"/>
                <a:hlinkClick r:id="rId4"/>
              </a:rPr>
              <a:t>Running Jobs user guide</a:t>
            </a:r>
            <a:endParaRPr lang="en-US" sz="2800" dirty="0"/>
          </a:p>
        </p:txBody>
      </p:sp>
    </p:spTree>
    <p:extLst>
      <p:ext uri="{BB962C8B-B14F-4D97-AF65-F5344CB8AC3E}">
        <p14:creationId xmlns:p14="http://schemas.microsoft.com/office/powerpoint/2010/main" val="16447767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1664D-34AC-9598-D293-7BC388015708}"/>
              </a:ext>
            </a:extLst>
          </p:cNvPr>
          <p:cNvSpPr>
            <a:spLocks noGrp="1"/>
          </p:cNvSpPr>
          <p:nvPr>
            <p:ph type="title"/>
          </p:nvPr>
        </p:nvSpPr>
        <p:spPr>
          <a:xfrm>
            <a:off x="457200" y="107114"/>
            <a:ext cx="8229600" cy="507139"/>
          </a:xfrm>
        </p:spPr>
        <p:txBody>
          <a:bodyPr>
            <a:noAutofit/>
          </a:bodyPr>
          <a:lstStyle/>
          <a:p>
            <a:r>
              <a:rPr lang="en-US" sz="3200" dirty="0"/>
              <a:t>Hands on: Run Hello World and check results</a:t>
            </a:r>
          </a:p>
        </p:txBody>
      </p:sp>
      <p:pic>
        <p:nvPicPr>
          <p:cNvPr id="4" name="Content Placeholder 3">
            <a:extLst>
              <a:ext uri="{FF2B5EF4-FFF2-40B4-BE49-F238E27FC236}">
                <a16:creationId xmlns:a16="http://schemas.microsoft.com/office/drawing/2014/main" id="{453FD490-4A43-8909-3A7A-9114C48C8B48}"/>
              </a:ext>
            </a:extLst>
          </p:cNvPr>
          <p:cNvPicPr>
            <a:picLocks noGrp="1" noChangeAspect="1"/>
          </p:cNvPicPr>
          <p:nvPr>
            <p:ph idx="1"/>
          </p:nvPr>
        </p:nvPicPr>
        <p:blipFill>
          <a:blip r:embed="rId2"/>
          <a:stretch>
            <a:fillRect/>
          </a:stretch>
        </p:blipFill>
        <p:spPr>
          <a:xfrm>
            <a:off x="457200" y="614253"/>
            <a:ext cx="8229600" cy="3776263"/>
          </a:xfrm>
          <a:prstGeom prst="rect">
            <a:avLst/>
          </a:prstGeom>
        </p:spPr>
      </p:pic>
      <p:pic>
        <p:nvPicPr>
          <p:cNvPr id="5" name="Picture 4">
            <a:extLst>
              <a:ext uri="{FF2B5EF4-FFF2-40B4-BE49-F238E27FC236}">
                <a16:creationId xmlns:a16="http://schemas.microsoft.com/office/drawing/2014/main" id="{FFE052B3-0138-D066-5541-29B83ECA0EC8}"/>
              </a:ext>
            </a:extLst>
          </p:cNvPr>
          <p:cNvPicPr>
            <a:picLocks noChangeAspect="1"/>
          </p:cNvPicPr>
          <p:nvPr/>
        </p:nvPicPr>
        <p:blipFill>
          <a:blip r:embed="rId3"/>
          <a:stretch>
            <a:fillRect/>
          </a:stretch>
        </p:blipFill>
        <p:spPr>
          <a:xfrm>
            <a:off x="565392" y="4390516"/>
            <a:ext cx="8060331" cy="2467484"/>
          </a:xfrm>
          <a:prstGeom prst="rect">
            <a:avLst/>
          </a:prstGeom>
        </p:spPr>
      </p:pic>
    </p:spTree>
    <p:extLst>
      <p:ext uri="{BB962C8B-B14F-4D97-AF65-F5344CB8AC3E}">
        <p14:creationId xmlns:p14="http://schemas.microsoft.com/office/powerpoint/2010/main" val="10135674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64E9C-30EE-457A-B827-110660C731F8}"/>
              </a:ext>
            </a:extLst>
          </p:cNvPr>
          <p:cNvSpPr>
            <a:spLocks noGrp="1"/>
          </p:cNvSpPr>
          <p:nvPr>
            <p:ph type="title"/>
          </p:nvPr>
        </p:nvSpPr>
        <p:spPr/>
        <p:txBody>
          <a:bodyPr>
            <a:normAutofit/>
          </a:bodyPr>
          <a:lstStyle/>
          <a:p>
            <a:r>
              <a:rPr lang="en-US" b="1" dirty="0"/>
              <a:t>Shell Access</a:t>
            </a:r>
            <a:endParaRPr lang="en-US" dirty="0"/>
          </a:p>
        </p:txBody>
      </p:sp>
      <p:sp>
        <p:nvSpPr>
          <p:cNvPr id="3" name="Content Placeholder 2">
            <a:extLst>
              <a:ext uri="{FF2B5EF4-FFF2-40B4-BE49-F238E27FC236}">
                <a16:creationId xmlns:a16="http://schemas.microsoft.com/office/drawing/2014/main" id="{5CE711C3-6029-4191-BB25-22AB7D1360E5}"/>
              </a:ext>
            </a:extLst>
          </p:cNvPr>
          <p:cNvSpPr>
            <a:spLocks noGrp="1"/>
          </p:cNvSpPr>
          <p:nvPr>
            <p:ph idx="1"/>
          </p:nvPr>
        </p:nvSpPr>
        <p:spPr/>
        <p:txBody>
          <a:bodyPr/>
          <a:lstStyle/>
          <a:p>
            <a:pPr marL="0" indent="0">
              <a:buNone/>
            </a:pPr>
            <a:r>
              <a:rPr lang="en-US" dirty="0"/>
              <a:t>OnDemand provides the ability to SSH into the </a:t>
            </a:r>
            <a:r>
              <a:rPr lang="en-US" dirty="0">
                <a:hlinkClick r:id="rId2"/>
              </a:rPr>
              <a:t>Discovery</a:t>
            </a:r>
            <a:r>
              <a:rPr lang="en-US" dirty="0"/>
              <a:t> and </a:t>
            </a:r>
            <a:r>
              <a:rPr lang="en-US" dirty="0">
                <a:hlinkClick r:id="rId3"/>
              </a:rPr>
              <a:t>Endeavour</a:t>
            </a:r>
            <a:r>
              <a:rPr lang="en-US" dirty="0"/>
              <a:t> clusters as well as a dedicated </a:t>
            </a:r>
            <a:r>
              <a:rPr lang="en-US" dirty="0">
                <a:hlinkClick r:id="rId4"/>
              </a:rPr>
              <a:t>Data Transfer</a:t>
            </a:r>
            <a:r>
              <a:rPr lang="en-US" dirty="0"/>
              <a:t> node.</a:t>
            </a:r>
          </a:p>
          <a:p>
            <a:endParaRPr lang="en-US" dirty="0"/>
          </a:p>
        </p:txBody>
      </p:sp>
    </p:spTree>
    <p:extLst>
      <p:ext uri="{BB962C8B-B14F-4D97-AF65-F5344CB8AC3E}">
        <p14:creationId xmlns:p14="http://schemas.microsoft.com/office/powerpoint/2010/main" val="20840521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CEE05-3D96-4168-BD53-5EE6153EDF4D}"/>
              </a:ext>
            </a:extLst>
          </p:cNvPr>
          <p:cNvSpPr>
            <a:spLocks noGrp="1"/>
          </p:cNvSpPr>
          <p:nvPr>
            <p:ph type="title"/>
          </p:nvPr>
        </p:nvSpPr>
        <p:spPr/>
        <p:txBody>
          <a:bodyPr>
            <a:normAutofit/>
          </a:bodyPr>
          <a:lstStyle/>
          <a:p>
            <a:r>
              <a:rPr lang="en-US" b="1" dirty="0">
                <a:hlinkClick r:id="rId2"/>
              </a:rPr>
              <a:t>Logging in</a:t>
            </a:r>
            <a:endParaRPr lang="en-US" dirty="0"/>
          </a:p>
        </p:txBody>
      </p:sp>
      <p:sp>
        <p:nvSpPr>
          <p:cNvPr id="3" name="Content Placeholder 2">
            <a:extLst>
              <a:ext uri="{FF2B5EF4-FFF2-40B4-BE49-F238E27FC236}">
                <a16:creationId xmlns:a16="http://schemas.microsoft.com/office/drawing/2014/main" id="{7A3D9B62-D7C2-47DB-9864-B271AD7CDF08}"/>
              </a:ext>
            </a:extLst>
          </p:cNvPr>
          <p:cNvSpPr>
            <a:spLocks noGrp="1"/>
          </p:cNvSpPr>
          <p:nvPr>
            <p:ph idx="1"/>
          </p:nvPr>
        </p:nvSpPr>
        <p:spPr>
          <a:xfrm>
            <a:off x="457200" y="1304366"/>
            <a:ext cx="8229600" cy="4821798"/>
          </a:xfrm>
        </p:spPr>
        <p:txBody>
          <a:bodyPr>
            <a:normAutofit lnSpcReduction="10000"/>
          </a:bodyPr>
          <a:lstStyle/>
          <a:p>
            <a:pPr marL="0" indent="0">
              <a:buNone/>
            </a:pPr>
            <a:r>
              <a:rPr lang="en-US" dirty="0"/>
              <a:t>To log in to the Laguna login node (also known as the </a:t>
            </a:r>
            <a:r>
              <a:rPr lang="en-US" i="1" dirty="0"/>
              <a:t>head node</a:t>
            </a:r>
            <a:r>
              <a:rPr lang="en-US" dirty="0"/>
              <a:t>), you will need to use a secure shell client. This is a small application that enables you to connect to a remote computer via SSH (</a:t>
            </a:r>
            <a:r>
              <a:rPr lang="en-US" b="1" dirty="0"/>
              <a:t>S</a:t>
            </a:r>
            <a:r>
              <a:rPr lang="en-US" dirty="0"/>
              <a:t>ecure </a:t>
            </a:r>
            <a:r>
              <a:rPr lang="en-US" b="1" dirty="0" err="1"/>
              <a:t>SH</a:t>
            </a:r>
            <a:r>
              <a:rPr lang="en-US" dirty="0" err="1"/>
              <a:t>ell</a:t>
            </a:r>
            <a:r>
              <a:rPr lang="en-US" dirty="0"/>
              <a:t>), a cryptographic network protocol for securely operating network services. </a:t>
            </a:r>
          </a:p>
          <a:p>
            <a:pPr marL="0" indent="0">
              <a:buNone/>
            </a:pPr>
            <a:r>
              <a:rPr lang="en-US" dirty="0"/>
              <a:t>You will need your USC NetID to SSH into the login node and an SSH key assigned to your account and validated by CARC.</a:t>
            </a:r>
          </a:p>
          <a:p>
            <a:pPr marL="0" indent="0">
              <a:buNone/>
            </a:pPr>
            <a:endParaRPr lang="en-US" dirty="0"/>
          </a:p>
        </p:txBody>
      </p:sp>
    </p:spTree>
    <p:extLst>
      <p:ext uri="{BB962C8B-B14F-4D97-AF65-F5344CB8AC3E}">
        <p14:creationId xmlns:p14="http://schemas.microsoft.com/office/powerpoint/2010/main" val="42926370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3A19B-DDCF-4D4F-BB4E-042A43C3479F}"/>
              </a:ext>
            </a:extLst>
          </p:cNvPr>
          <p:cNvSpPr>
            <a:spLocks noGrp="1"/>
          </p:cNvSpPr>
          <p:nvPr>
            <p:ph type="title"/>
          </p:nvPr>
        </p:nvSpPr>
        <p:spPr/>
        <p:txBody>
          <a:bodyPr>
            <a:normAutofit/>
          </a:bodyPr>
          <a:lstStyle/>
          <a:p>
            <a:r>
              <a:rPr lang="en-US" b="1" dirty="0"/>
              <a:t>Hands on: SSH login</a:t>
            </a:r>
            <a:endParaRPr lang="en-US" dirty="0"/>
          </a:p>
        </p:txBody>
      </p:sp>
      <p:pic>
        <p:nvPicPr>
          <p:cNvPr id="11" name="Content Placeholder 10">
            <a:extLst>
              <a:ext uri="{FF2B5EF4-FFF2-40B4-BE49-F238E27FC236}">
                <a16:creationId xmlns:a16="http://schemas.microsoft.com/office/drawing/2014/main" id="{1C090202-9E42-44DE-B05B-9E668F7D95F0}"/>
              </a:ext>
            </a:extLst>
          </p:cNvPr>
          <p:cNvPicPr>
            <a:picLocks noGrp="1" noChangeAspect="1"/>
          </p:cNvPicPr>
          <p:nvPr>
            <p:ph idx="1"/>
          </p:nvPr>
        </p:nvPicPr>
        <p:blipFill>
          <a:blip r:embed="rId2"/>
          <a:stretch>
            <a:fillRect/>
          </a:stretch>
        </p:blipFill>
        <p:spPr>
          <a:xfrm>
            <a:off x="457200" y="2234731"/>
            <a:ext cx="8137340" cy="1436417"/>
          </a:xfrm>
        </p:spPr>
      </p:pic>
    </p:spTree>
    <p:extLst>
      <p:ext uri="{BB962C8B-B14F-4D97-AF65-F5344CB8AC3E}">
        <p14:creationId xmlns:p14="http://schemas.microsoft.com/office/powerpoint/2010/main" val="17444807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9BEFE8-C8F2-64D0-6B99-E6049F80A1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960DE1-C0C5-6D68-F7BC-3CB2F37624DB}"/>
              </a:ext>
            </a:extLst>
          </p:cNvPr>
          <p:cNvSpPr>
            <a:spLocks noGrp="1"/>
          </p:cNvSpPr>
          <p:nvPr>
            <p:ph type="title"/>
          </p:nvPr>
        </p:nvSpPr>
        <p:spPr/>
        <p:txBody>
          <a:bodyPr>
            <a:normAutofit/>
          </a:bodyPr>
          <a:lstStyle/>
          <a:p>
            <a:r>
              <a:rPr lang="en-US" dirty="0"/>
              <a:t>File operations</a:t>
            </a:r>
          </a:p>
        </p:txBody>
      </p:sp>
      <p:sp>
        <p:nvSpPr>
          <p:cNvPr id="3" name="Content Placeholder 2">
            <a:extLst>
              <a:ext uri="{FF2B5EF4-FFF2-40B4-BE49-F238E27FC236}">
                <a16:creationId xmlns:a16="http://schemas.microsoft.com/office/drawing/2014/main" id="{3B243EC3-55B2-CBE7-2F6F-D98EA85D1100}"/>
              </a:ext>
            </a:extLst>
          </p:cNvPr>
          <p:cNvSpPr>
            <a:spLocks noGrp="1"/>
          </p:cNvSpPr>
          <p:nvPr>
            <p:ph idx="1"/>
          </p:nvPr>
        </p:nvSpPr>
        <p:spPr/>
        <p:txBody>
          <a:bodyPr>
            <a:normAutofit/>
          </a:bodyPr>
          <a:lstStyle/>
          <a:p>
            <a:pPr lvl="1"/>
            <a:r>
              <a:rPr lang="en-US" dirty="0"/>
              <a:t>Create </a:t>
            </a:r>
          </a:p>
          <a:p>
            <a:pPr lvl="1"/>
            <a:r>
              <a:rPr lang="en-US" dirty="0"/>
              <a:t>View</a:t>
            </a:r>
          </a:p>
          <a:p>
            <a:pPr lvl="1"/>
            <a:r>
              <a:rPr lang="en-US" dirty="0"/>
              <a:t>Edit</a:t>
            </a:r>
          </a:p>
          <a:p>
            <a:pPr lvl="1"/>
            <a:r>
              <a:rPr lang="en-US" dirty="0"/>
              <a:t>Rename/Move</a:t>
            </a:r>
          </a:p>
          <a:p>
            <a:pPr lvl="1"/>
            <a:r>
              <a:rPr lang="en-US" dirty="0"/>
              <a:t>Download</a:t>
            </a:r>
          </a:p>
          <a:p>
            <a:pPr lvl="1"/>
            <a:r>
              <a:rPr lang="en-US" dirty="0"/>
              <a:t>Copy</a:t>
            </a:r>
          </a:p>
          <a:p>
            <a:pPr lvl="1"/>
            <a:r>
              <a:rPr lang="en-US" dirty="0"/>
              <a:t>Delete</a:t>
            </a:r>
          </a:p>
          <a:p>
            <a:endParaRPr lang="en-US" dirty="0"/>
          </a:p>
        </p:txBody>
      </p:sp>
    </p:spTree>
    <p:extLst>
      <p:ext uri="{BB962C8B-B14F-4D97-AF65-F5344CB8AC3E}">
        <p14:creationId xmlns:p14="http://schemas.microsoft.com/office/powerpoint/2010/main" val="9304339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F669EB-BA93-6A69-83BC-9824B21E5D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201167-6998-659D-3E1F-AA2FAFF32ED3}"/>
              </a:ext>
            </a:extLst>
          </p:cNvPr>
          <p:cNvSpPr>
            <a:spLocks noGrp="1"/>
          </p:cNvSpPr>
          <p:nvPr>
            <p:ph type="title"/>
          </p:nvPr>
        </p:nvSpPr>
        <p:spPr/>
        <p:txBody>
          <a:bodyPr>
            <a:normAutofit/>
          </a:bodyPr>
          <a:lstStyle/>
          <a:p>
            <a:r>
              <a:rPr lang="en-US" b="1" dirty="0">
                <a:hlinkClick r:id="rId2"/>
              </a:rPr>
              <a:t>Creating and editing text files</a:t>
            </a:r>
            <a:endParaRPr lang="en-US" dirty="0"/>
          </a:p>
        </p:txBody>
      </p:sp>
      <p:sp>
        <p:nvSpPr>
          <p:cNvPr id="3" name="Content Placeholder 2">
            <a:extLst>
              <a:ext uri="{FF2B5EF4-FFF2-40B4-BE49-F238E27FC236}">
                <a16:creationId xmlns:a16="http://schemas.microsoft.com/office/drawing/2014/main" id="{CD5D124C-5F24-9C89-0148-E2F59674ACE3}"/>
              </a:ext>
            </a:extLst>
          </p:cNvPr>
          <p:cNvSpPr>
            <a:spLocks noGrp="1"/>
          </p:cNvSpPr>
          <p:nvPr>
            <p:ph idx="1"/>
          </p:nvPr>
        </p:nvSpPr>
        <p:spPr/>
        <p:txBody>
          <a:bodyPr>
            <a:normAutofit/>
          </a:bodyPr>
          <a:lstStyle/>
          <a:p>
            <a:pPr marL="0" indent="0">
              <a:buNone/>
            </a:pPr>
            <a:r>
              <a:rPr lang="en-US" dirty="0"/>
              <a:t>You can edit text files in the shell console. For plain-text files, you can use the micro, nano, vim, or emacs text editors. We recommend the Micro editor for new users; Vim and Emacs both have steeper learning curves, but you may eventually find them more useful and productive. By default, only vi is installed on the HPC.</a:t>
            </a:r>
          </a:p>
        </p:txBody>
      </p:sp>
    </p:spTree>
    <p:extLst>
      <p:ext uri="{BB962C8B-B14F-4D97-AF65-F5344CB8AC3E}">
        <p14:creationId xmlns:p14="http://schemas.microsoft.com/office/powerpoint/2010/main" val="3826502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D7DA5-B362-7FDE-22CC-C90B91910231}"/>
              </a:ext>
            </a:extLst>
          </p:cNvPr>
          <p:cNvSpPr>
            <a:spLocks noGrp="1"/>
          </p:cNvSpPr>
          <p:nvPr>
            <p:ph type="title"/>
          </p:nvPr>
        </p:nvSpPr>
        <p:spPr/>
        <p:txBody>
          <a:bodyPr/>
          <a:lstStyle/>
          <a:p>
            <a:r>
              <a:rPr lang="en-US" b="1" dirty="0"/>
              <a:t>Copy files to project folder</a:t>
            </a:r>
          </a:p>
        </p:txBody>
      </p:sp>
      <p:sp>
        <p:nvSpPr>
          <p:cNvPr id="3" name="Content Placeholder 2">
            <a:extLst>
              <a:ext uri="{FF2B5EF4-FFF2-40B4-BE49-F238E27FC236}">
                <a16:creationId xmlns:a16="http://schemas.microsoft.com/office/drawing/2014/main" id="{2FFCD47F-7146-C117-55FF-77DAC9F64BC7}"/>
              </a:ext>
            </a:extLst>
          </p:cNvPr>
          <p:cNvSpPr>
            <a:spLocks noGrp="1"/>
          </p:cNvSpPr>
          <p:nvPr>
            <p:ph idx="1"/>
          </p:nvPr>
        </p:nvSpPr>
        <p:spPr/>
        <p:txBody>
          <a:bodyPr/>
          <a:lstStyle/>
          <a:p>
            <a:pPr marL="0" indent="0">
              <a:buNone/>
            </a:pPr>
            <a:r>
              <a:rPr lang="en-US" b="0" i="0" dirty="0">
                <a:effectLst/>
                <a:latin typeface="+mj-lt"/>
              </a:rPr>
              <a:t>For this command to work you must exit the ssh and work form your local computer</a:t>
            </a:r>
          </a:p>
          <a:p>
            <a:pPr marL="0" indent="0">
              <a:buNone/>
            </a:pPr>
            <a:endParaRPr lang="en-US" dirty="0">
              <a:highlight>
                <a:srgbClr val="C0C0C0"/>
              </a:highlight>
              <a:latin typeface="Courier New" panose="02070309020205020404" pitchFamily="49" charset="0"/>
            </a:endParaRPr>
          </a:p>
          <a:p>
            <a:pPr marL="0" indent="0">
              <a:buNone/>
            </a:pPr>
            <a:r>
              <a:rPr lang="en-US" b="0" i="0" dirty="0">
                <a:effectLst/>
                <a:highlight>
                  <a:srgbClr val="C0C0C0"/>
                </a:highlight>
                <a:latin typeface="Courier New" panose="02070309020205020404" pitchFamily="49" charset="0"/>
              </a:rPr>
              <a:t>$</a:t>
            </a:r>
            <a:r>
              <a:rPr lang="en-US" b="0" i="0" dirty="0" err="1">
                <a:effectLst/>
                <a:highlight>
                  <a:srgbClr val="C0C0C0"/>
                </a:highlight>
                <a:latin typeface="Courier New" panose="02070309020205020404" pitchFamily="49" charset="0"/>
              </a:rPr>
              <a:t>scp</a:t>
            </a:r>
            <a:r>
              <a:rPr lang="en-US" b="0" i="0" dirty="0">
                <a:effectLst/>
                <a:highlight>
                  <a:srgbClr val="C0C0C0"/>
                </a:highlight>
                <a:latin typeface="Courier New" panose="02070309020205020404" pitchFamily="49" charset="0"/>
              </a:rPr>
              <a:t> </a:t>
            </a:r>
            <a:r>
              <a:rPr lang="en-US" b="0" i="0" dirty="0" err="1">
                <a:effectLst/>
                <a:highlight>
                  <a:srgbClr val="C0C0C0"/>
                </a:highlight>
                <a:latin typeface="Courier New" panose="02070309020205020404" pitchFamily="49" charset="0"/>
              </a:rPr>
              <a:t>local_file_path</a:t>
            </a:r>
            <a:r>
              <a:rPr lang="en-US" b="0" i="0" dirty="0">
                <a:effectLst/>
                <a:highlight>
                  <a:srgbClr val="C0C0C0"/>
                </a:highlight>
                <a:latin typeface="Courier New" panose="02070309020205020404" pitchFamily="49" charset="0"/>
              </a:rPr>
              <a:t> &lt;username&gt;@</a:t>
            </a:r>
            <a:r>
              <a:rPr lang="en-US" b="0" i="0" dirty="0" err="1">
                <a:effectLst/>
                <a:highlight>
                  <a:srgbClr val="C0C0C0"/>
                </a:highlight>
                <a:latin typeface="Courier New" panose="02070309020205020404" pitchFamily="49" charset="0"/>
              </a:rPr>
              <a:t>laguna.carc.usc.edu</a:t>
            </a:r>
            <a:r>
              <a:rPr lang="en-US" b="0" i="0" dirty="0">
                <a:effectLst/>
                <a:highlight>
                  <a:srgbClr val="C0C0C0"/>
                </a:highlight>
                <a:latin typeface="Courier New" panose="02070309020205020404" pitchFamily="49" charset="0"/>
              </a:rPr>
              <a:t>:&lt;</a:t>
            </a:r>
            <a:r>
              <a:rPr lang="en-US" b="0" i="0" dirty="0" err="1">
                <a:effectLst/>
                <a:highlight>
                  <a:srgbClr val="C0C0C0"/>
                </a:highlight>
                <a:latin typeface="Courier New" panose="02070309020205020404" pitchFamily="49" charset="0"/>
              </a:rPr>
              <a:t>destination_path</a:t>
            </a:r>
            <a:r>
              <a:rPr lang="en-US" b="0" i="0" dirty="0">
                <a:effectLst/>
                <a:highlight>
                  <a:srgbClr val="C0C0C0"/>
                </a:highlight>
                <a:latin typeface="Courier New" panose="02070309020205020404" pitchFamily="49" charset="0"/>
              </a:rPr>
              <a:t>&gt;</a:t>
            </a:r>
            <a:endParaRPr lang="en-US" dirty="0">
              <a:highlight>
                <a:srgbClr val="C0C0C0"/>
              </a:highlight>
            </a:endParaRPr>
          </a:p>
        </p:txBody>
      </p:sp>
    </p:spTree>
    <p:extLst>
      <p:ext uri="{BB962C8B-B14F-4D97-AF65-F5344CB8AC3E}">
        <p14:creationId xmlns:p14="http://schemas.microsoft.com/office/powerpoint/2010/main" val="38663623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8A65F-0150-40A4-AD72-D686ED665EED}"/>
              </a:ext>
            </a:extLst>
          </p:cNvPr>
          <p:cNvSpPr>
            <a:spLocks noGrp="1"/>
          </p:cNvSpPr>
          <p:nvPr>
            <p:ph type="title"/>
          </p:nvPr>
        </p:nvSpPr>
        <p:spPr/>
        <p:txBody>
          <a:bodyPr>
            <a:normAutofit/>
          </a:bodyPr>
          <a:lstStyle/>
          <a:p>
            <a:r>
              <a:rPr lang="en-US" b="1" dirty="0">
                <a:hlinkClick r:id="rId2"/>
              </a:rPr>
              <a:t>Installing and running software</a:t>
            </a:r>
            <a:endParaRPr lang="en-US" dirty="0"/>
          </a:p>
        </p:txBody>
      </p:sp>
      <p:sp>
        <p:nvSpPr>
          <p:cNvPr id="3" name="Content Placeholder 2">
            <a:extLst>
              <a:ext uri="{FF2B5EF4-FFF2-40B4-BE49-F238E27FC236}">
                <a16:creationId xmlns:a16="http://schemas.microsoft.com/office/drawing/2014/main" id="{5D0B8040-A884-4D18-AE0E-28615A2DD3BB}"/>
              </a:ext>
            </a:extLst>
          </p:cNvPr>
          <p:cNvSpPr>
            <a:spLocks noGrp="1"/>
          </p:cNvSpPr>
          <p:nvPr>
            <p:ph idx="1"/>
          </p:nvPr>
        </p:nvSpPr>
        <p:spPr/>
        <p:txBody>
          <a:bodyPr>
            <a:normAutofit fontScale="77500" lnSpcReduction="20000"/>
          </a:bodyPr>
          <a:lstStyle/>
          <a:p>
            <a:r>
              <a:rPr lang="en-US" dirty="0"/>
              <a:t>On Discovery, CARC maintains software, compilers, and libraries using the module system. These may satisfy your computing requirements without any further installations.</a:t>
            </a:r>
          </a:p>
          <a:p>
            <a:endParaRPr lang="en-US" dirty="0"/>
          </a:p>
          <a:p>
            <a:r>
              <a:rPr lang="en-US" dirty="0"/>
              <a:t>To see the list of available software, enter the command:</a:t>
            </a:r>
          </a:p>
          <a:p>
            <a:endParaRPr lang="en-US" dirty="0"/>
          </a:p>
          <a:p>
            <a:pPr marL="0" indent="0">
              <a:buNone/>
            </a:pPr>
            <a:r>
              <a:rPr lang="en-US" dirty="0">
                <a:highlight>
                  <a:srgbClr val="C0C0C0"/>
                </a:highlight>
                <a:latin typeface="Consolas" panose="020B0609020204030204" pitchFamily="49" charset="0"/>
                <a:cs typeface="Consolas" panose="020B0609020204030204" pitchFamily="49" charset="0"/>
              </a:rPr>
              <a:t>$ module avail</a:t>
            </a:r>
          </a:p>
          <a:p>
            <a:endParaRPr lang="en-US" dirty="0"/>
          </a:p>
          <a:p>
            <a:r>
              <a:rPr lang="en-US" dirty="0"/>
              <a:t>To load software based on this list, such as Julia, enter the command:</a:t>
            </a:r>
          </a:p>
          <a:p>
            <a:endParaRPr lang="en-US" dirty="0"/>
          </a:p>
          <a:p>
            <a:pPr marL="0" indent="0">
              <a:buNone/>
            </a:pPr>
            <a:r>
              <a:rPr lang="en-US" dirty="0">
                <a:highlight>
                  <a:srgbClr val="C0C0C0"/>
                </a:highlight>
                <a:latin typeface="Consolas" panose="020B0609020204030204" pitchFamily="49" charset="0"/>
                <a:cs typeface="Consolas" panose="020B0609020204030204" pitchFamily="49" charset="0"/>
              </a:rPr>
              <a:t>$ module load </a:t>
            </a:r>
            <a:r>
              <a:rPr lang="en-US" dirty="0" err="1">
                <a:highlight>
                  <a:srgbClr val="C0C0C0"/>
                </a:highlight>
                <a:latin typeface="Consolas" panose="020B0609020204030204" pitchFamily="49" charset="0"/>
                <a:cs typeface="Consolas" panose="020B0609020204030204" pitchFamily="49" charset="0"/>
              </a:rPr>
              <a:t>julia</a:t>
            </a:r>
            <a:endParaRPr lang="en-US" dirty="0">
              <a:highlight>
                <a:srgbClr val="C0C0C0"/>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114294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BE30-B4BF-4428-A314-7713F703FFE2}"/>
              </a:ext>
            </a:extLst>
          </p:cNvPr>
          <p:cNvSpPr>
            <a:spLocks noGrp="1"/>
          </p:cNvSpPr>
          <p:nvPr>
            <p:ph type="title"/>
          </p:nvPr>
        </p:nvSpPr>
        <p:spPr/>
        <p:txBody>
          <a:bodyPr>
            <a:normAutofit fontScale="90000"/>
          </a:bodyPr>
          <a:lstStyle/>
          <a:p>
            <a:r>
              <a:rPr lang="en-US" dirty="0"/>
              <a:t>CARC’s OnDemand service provides users</a:t>
            </a:r>
          </a:p>
        </p:txBody>
      </p:sp>
      <p:sp>
        <p:nvSpPr>
          <p:cNvPr id="3" name="Content Placeholder 2">
            <a:extLst>
              <a:ext uri="{FF2B5EF4-FFF2-40B4-BE49-F238E27FC236}">
                <a16:creationId xmlns:a16="http://schemas.microsoft.com/office/drawing/2014/main" id="{53EBF051-32C2-4941-8B0E-1A78EB0E56AB}"/>
              </a:ext>
            </a:extLst>
          </p:cNvPr>
          <p:cNvSpPr>
            <a:spLocks noGrp="1"/>
          </p:cNvSpPr>
          <p:nvPr>
            <p:ph idx="1"/>
          </p:nvPr>
        </p:nvSpPr>
        <p:spPr/>
        <p:txBody>
          <a:bodyPr>
            <a:normAutofit/>
          </a:bodyPr>
          <a:lstStyle/>
          <a:p>
            <a:r>
              <a:rPr lang="en-US" dirty="0"/>
              <a:t>Graphical, browser-based access to the Laguna HPC clusters and their /home1 and /project directories. OnDemand offers:</a:t>
            </a:r>
          </a:p>
          <a:p>
            <a:pPr lvl="1">
              <a:buFont typeface="Arial" panose="020B0604020202020204" pitchFamily="34" charset="0"/>
              <a:buChar char="•"/>
            </a:pPr>
            <a:r>
              <a:rPr lang="en-US" dirty="0"/>
              <a:t>Easy file management</a:t>
            </a:r>
          </a:p>
          <a:p>
            <a:pPr lvl="1">
              <a:buFont typeface="Arial" panose="020B0604020202020204" pitchFamily="34" charset="0"/>
              <a:buChar char="•"/>
            </a:pPr>
            <a:r>
              <a:rPr lang="en-US" dirty="0"/>
              <a:t>Command line shell access</a:t>
            </a:r>
          </a:p>
          <a:p>
            <a:pPr lvl="1">
              <a:buFont typeface="Arial" panose="020B0604020202020204" pitchFamily="34" charset="0"/>
              <a:buChar char="•"/>
            </a:pPr>
            <a:r>
              <a:rPr lang="en-US" dirty="0" err="1"/>
              <a:t>Slurm</a:t>
            </a:r>
            <a:r>
              <a:rPr lang="en-US" dirty="0"/>
              <a:t> job submission and management</a:t>
            </a:r>
          </a:p>
          <a:p>
            <a:pPr lvl="1">
              <a:buFont typeface="Arial" panose="020B0604020202020204" pitchFamily="34" charset="0"/>
              <a:buChar char="•"/>
            </a:pPr>
            <a:r>
              <a:rPr lang="en-US" dirty="0"/>
              <a:t>Interactive applications, including </a:t>
            </a:r>
            <a:r>
              <a:rPr lang="en-US" dirty="0" err="1"/>
              <a:t>Jupyter</a:t>
            </a:r>
            <a:r>
              <a:rPr lang="en-US" dirty="0"/>
              <a:t> notebooks and RStudio Server</a:t>
            </a:r>
          </a:p>
          <a:p>
            <a:endParaRPr lang="en-US" dirty="0"/>
          </a:p>
        </p:txBody>
      </p:sp>
    </p:spTree>
    <p:extLst>
      <p:ext uri="{BB962C8B-B14F-4D97-AF65-F5344CB8AC3E}">
        <p14:creationId xmlns:p14="http://schemas.microsoft.com/office/powerpoint/2010/main" val="27030330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231DB-EB1F-4C1D-A36A-82E8396D55E7}"/>
              </a:ext>
            </a:extLst>
          </p:cNvPr>
          <p:cNvSpPr>
            <a:spLocks noGrp="1"/>
          </p:cNvSpPr>
          <p:nvPr>
            <p:ph type="title"/>
          </p:nvPr>
        </p:nvSpPr>
        <p:spPr/>
        <p:txBody>
          <a:bodyPr>
            <a:normAutofit fontScale="90000"/>
          </a:bodyPr>
          <a:lstStyle/>
          <a:p>
            <a:r>
              <a:rPr lang="en-US" dirty="0"/>
              <a:t>Creating and submitting </a:t>
            </a:r>
            <a:r>
              <a:rPr lang="en-US" dirty="0" err="1"/>
              <a:t>Slurm</a:t>
            </a:r>
            <a:r>
              <a:rPr lang="en-US" dirty="0"/>
              <a:t> job scripts Cheat Sheet</a:t>
            </a:r>
          </a:p>
        </p:txBody>
      </p:sp>
      <p:sp>
        <p:nvSpPr>
          <p:cNvPr id="3" name="Content Placeholder 2">
            <a:extLst>
              <a:ext uri="{FF2B5EF4-FFF2-40B4-BE49-F238E27FC236}">
                <a16:creationId xmlns:a16="http://schemas.microsoft.com/office/drawing/2014/main" id="{A997C011-2C43-4275-ACA3-C5F4B1442827}"/>
              </a:ext>
            </a:extLst>
          </p:cNvPr>
          <p:cNvSpPr>
            <a:spLocks noGrp="1"/>
          </p:cNvSpPr>
          <p:nvPr>
            <p:ph idx="1"/>
          </p:nvPr>
        </p:nvSpPr>
        <p:spPr/>
        <p:txBody>
          <a:bodyPr/>
          <a:lstStyle/>
          <a:p>
            <a:r>
              <a:rPr lang="en-US" dirty="0">
                <a:hlinkClick r:id="rId2"/>
              </a:rPr>
              <a:t>https://www.carc.usc.edu/user-guides/hpc-systems/using-our-hpc-systems/slurm-cheatsheet</a:t>
            </a:r>
            <a:endParaRPr lang="en-US" dirty="0"/>
          </a:p>
          <a:p>
            <a:pPr marL="0" indent="0">
              <a:buNone/>
            </a:pPr>
            <a:endParaRPr lang="en-US" dirty="0"/>
          </a:p>
        </p:txBody>
      </p:sp>
    </p:spTree>
    <p:extLst>
      <p:ext uri="{BB962C8B-B14F-4D97-AF65-F5344CB8AC3E}">
        <p14:creationId xmlns:p14="http://schemas.microsoft.com/office/powerpoint/2010/main" val="12540155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Hands On: </a:t>
            </a:r>
            <a:r>
              <a:rPr dirty="0"/>
              <a:t>Parallel GIS: Zonal Statistics with MPI</a:t>
            </a:r>
          </a:p>
        </p:txBody>
      </p:sp>
      <p:sp>
        <p:nvSpPr>
          <p:cNvPr id="3" name="Content Placeholder 2"/>
          <p:cNvSpPr>
            <a:spLocks noGrp="1"/>
          </p:cNvSpPr>
          <p:nvPr>
            <p:ph idx="1"/>
          </p:nvPr>
        </p:nvSpPr>
        <p:spPr/>
        <p:txBody>
          <a:bodyPr/>
          <a:lstStyle/>
          <a:p>
            <a:pPr marL="0" indent="0">
              <a:buNone/>
            </a:pPr>
            <a:r>
              <a:rPr dirty="0"/>
              <a:t>High Performance Computing for Geospatial Data</a:t>
            </a:r>
          </a:p>
          <a:p>
            <a:pPr marL="0" indent="0">
              <a:buNone/>
            </a:pPr>
            <a:r>
              <a:rPr lang="en-US" dirty="0"/>
              <a:t>Vanessa Casillas</a:t>
            </a:r>
            <a:r>
              <a:rPr dirty="0"/>
              <a:t>| </a:t>
            </a:r>
            <a:r>
              <a:rPr lang="en-US" dirty="0"/>
              <a:t>SP’2025</a:t>
            </a:r>
            <a:r>
              <a:rPr dirty="0"/>
              <a:t> | </a:t>
            </a:r>
            <a:r>
              <a:rPr lang="en-US" dirty="0"/>
              <a:t>HPC Workshop</a:t>
            </a:r>
            <a:endParaRPr dirty="0"/>
          </a:p>
        </p:txBody>
      </p:sp>
    </p:spTree>
    <p:extLst>
      <p:ext uri="{BB962C8B-B14F-4D97-AF65-F5344CB8AC3E}">
        <p14:creationId xmlns:p14="http://schemas.microsoft.com/office/powerpoint/2010/main" val="33711961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A0A78C-851D-EFC0-B55F-BE3E6461EC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A6E7F8-82F3-A4E9-03BA-9E2CD380188F}"/>
              </a:ext>
            </a:extLst>
          </p:cNvPr>
          <p:cNvSpPr>
            <a:spLocks noGrp="1"/>
          </p:cNvSpPr>
          <p:nvPr>
            <p:ph type="title"/>
          </p:nvPr>
        </p:nvSpPr>
        <p:spPr/>
        <p:txBody>
          <a:bodyPr/>
          <a:lstStyle/>
          <a:p>
            <a:r>
              <a:rPr lang="en-US" b="1" dirty="0"/>
              <a:t>Download a repository</a:t>
            </a:r>
          </a:p>
        </p:txBody>
      </p:sp>
      <p:sp>
        <p:nvSpPr>
          <p:cNvPr id="3" name="Content Placeholder 2">
            <a:extLst>
              <a:ext uri="{FF2B5EF4-FFF2-40B4-BE49-F238E27FC236}">
                <a16:creationId xmlns:a16="http://schemas.microsoft.com/office/drawing/2014/main" id="{3C74936D-923B-44AE-EE68-BD1104CB0B48}"/>
              </a:ext>
            </a:extLst>
          </p:cNvPr>
          <p:cNvSpPr>
            <a:spLocks noGrp="1"/>
          </p:cNvSpPr>
          <p:nvPr>
            <p:ph idx="1"/>
          </p:nvPr>
        </p:nvSpPr>
        <p:spPr/>
        <p:txBody>
          <a:bodyPr/>
          <a:lstStyle/>
          <a:p>
            <a:pPr marL="0" indent="0">
              <a:buNone/>
            </a:pPr>
            <a:endParaRPr lang="en-US" dirty="0">
              <a:highlight>
                <a:srgbClr val="C0C0C0"/>
              </a:highlight>
              <a:latin typeface="Courier New" panose="02070309020205020404" pitchFamily="49" charset="0"/>
            </a:endParaRPr>
          </a:p>
          <a:p>
            <a:pPr marL="0" indent="0">
              <a:buNone/>
            </a:pPr>
            <a:r>
              <a:rPr lang="en-US" b="0" i="0" dirty="0">
                <a:effectLst/>
                <a:highlight>
                  <a:srgbClr val="C0C0C0"/>
                </a:highlight>
                <a:latin typeface="Courier New" panose="02070309020205020404" pitchFamily="49" charset="0"/>
              </a:rPr>
              <a:t>$git clone https://</a:t>
            </a:r>
            <a:r>
              <a:rPr lang="en-US" b="0" i="0" dirty="0" err="1">
                <a:effectLst/>
                <a:highlight>
                  <a:srgbClr val="C0C0C0"/>
                </a:highlight>
                <a:latin typeface="Courier New" panose="02070309020205020404" pitchFamily="49" charset="0"/>
              </a:rPr>
              <a:t>github.com</a:t>
            </a:r>
            <a:r>
              <a:rPr lang="en-US" b="0" i="0" dirty="0">
                <a:effectLst/>
                <a:highlight>
                  <a:srgbClr val="C0C0C0"/>
                </a:highlight>
                <a:latin typeface="Courier New" panose="02070309020205020404" pitchFamily="49" charset="0"/>
              </a:rPr>
              <a:t>/</a:t>
            </a:r>
            <a:endParaRPr lang="en-US" dirty="0">
              <a:highlight>
                <a:srgbClr val="C0C0C0"/>
              </a:highlight>
            </a:endParaRPr>
          </a:p>
        </p:txBody>
      </p:sp>
    </p:spTree>
    <p:extLst>
      <p:ext uri="{BB962C8B-B14F-4D97-AF65-F5344CB8AC3E}">
        <p14:creationId xmlns:p14="http://schemas.microsoft.com/office/powerpoint/2010/main" val="42711831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Why HPC for GIS?</a:t>
            </a:r>
          </a:p>
        </p:txBody>
      </p:sp>
      <p:sp>
        <p:nvSpPr>
          <p:cNvPr id="3" name="Content Placeholder 2"/>
          <p:cNvSpPr>
            <a:spLocks noGrp="1"/>
          </p:cNvSpPr>
          <p:nvPr>
            <p:ph idx="1"/>
          </p:nvPr>
        </p:nvSpPr>
        <p:spPr/>
        <p:txBody>
          <a:bodyPr/>
          <a:lstStyle/>
          <a:p>
            <a:pPr marL="0" indent="0">
              <a:buNone/>
            </a:pPr>
            <a:r>
              <a:rPr dirty="0"/>
              <a:t>• Geospatial datasets (like satellite imagery, DEMs) are large</a:t>
            </a:r>
          </a:p>
          <a:p>
            <a:pPr marL="0" indent="0">
              <a:buNone/>
            </a:pPr>
            <a:r>
              <a:rPr dirty="0"/>
              <a:t>• Operations like zonal statistics can be slow</a:t>
            </a:r>
          </a:p>
          <a:p>
            <a:pPr marL="0" indent="0">
              <a:buNone/>
            </a:pPr>
            <a:r>
              <a:rPr dirty="0"/>
              <a:t>• HPC enables:</a:t>
            </a:r>
          </a:p>
          <a:p>
            <a:pPr marL="0" indent="0">
              <a:buNone/>
            </a:pPr>
            <a:r>
              <a:rPr dirty="0"/>
              <a:t>  - Faster processing</a:t>
            </a:r>
          </a:p>
          <a:p>
            <a:pPr marL="0" indent="0">
              <a:buNone/>
            </a:pPr>
            <a:r>
              <a:rPr dirty="0"/>
              <a:t>  - Larger coverage areas</a:t>
            </a:r>
          </a:p>
          <a:p>
            <a:pPr marL="0" indent="0">
              <a:buNone/>
            </a:pPr>
            <a:r>
              <a:rPr dirty="0"/>
              <a:t>  - Efficient memory use</a:t>
            </a:r>
          </a:p>
        </p:txBody>
      </p:sp>
    </p:spTree>
    <p:extLst>
      <p:ext uri="{BB962C8B-B14F-4D97-AF65-F5344CB8AC3E}">
        <p14:creationId xmlns:p14="http://schemas.microsoft.com/office/powerpoint/2010/main" val="39211136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Zonal Statistics Project</a:t>
            </a:r>
          </a:p>
        </p:txBody>
      </p:sp>
      <p:sp>
        <p:nvSpPr>
          <p:cNvPr id="3" name="Content Placeholder 2"/>
          <p:cNvSpPr>
            <a:spLocks noGrp="1"/>
          </p:cNvSpPr>
          <p:nvPr>
            <p:ph idx="1"/>
          </p:nvPr>
        </p:nvSpPr>
        <p:spPr/>
        <p:txBody>
          <a:bodyPr/>
          <a:lstStyle/>
          <a:p>
            <a:pPr marL="0" indent="0">
              <a:buNone/>
            </a:pPr>
            <a:r>
              <a:rPr dirty="0"/>
              <a:t>• Objective: Compute mean elevation from a DEM (</a:t>
            </a:r>
            <a:r>
              <a:rPr dirty="0" err="1"/>
              <a:t>GeoTIFF</a:t>
            </a:r>
            <a:r>
              <a:rPr dirty="0"/>
              <a:t>)</a:t>
            </a:r>
          </a:p>
          <a:p>
            <a:pPr marL="0" indent="0">
              <a:buNone/>
            </a:pPr>
            <a:r>
              <a:rPr dirty="0"/>
              <a:t>• Use mpi4py to parallelize over multiple processors</a:t>
            </a:r>
          </a:p>
          <a:p>
            <a:pPr marL="0" indent="0">
              <a:buNone/>
            </a:pPr>
            <a:r>
              <a:rPr dirty="0"/>
              <a:t>• Each process handles a chunk of the raster</a:t>
            </a:r>
          </a:p>
          <a:p>
            <a:pPr marL="0" indent="0">
              <a:buNone/>
            </a:pPr>
            <a:r>
              <a:rPr dirty="0"/>
              <a:t>• Results combined at the end</a:t>
            </a:r>
          </a:p>
          <a:p>
            <a:pPr marL="0" indent="0">
              <a:buNone/>
            </a:pPr>
            <a:r>
              <a:rPr dirty="0"/>
              <a:t>• Input: </a:t>
            </a:r>
            <a:r>
              <a:rPr dirty="0" err="1"/>
              <a:t>dem.tif</a:t>
            </a:r>
            <a:r>
              <a:rPr dirty="0"/>
              <a:t> | Output: Average Elevation (meters)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Zonal Statistics Explained</a:t>
            </a:r>
          </a:p>
        </p:txBody>
      </p:sp>
      <p:sp>
        <p:nvSpPr>
          <p:cNvPr id="3" name="Content Placeholder 2"/>
          <p:cNvSpPr>
            <a:spLocks noGrp="1"/>
          </p:cNvSpPr>
          <p:nvPr>
            <p:ph idx="1"/>
          </p:nvPr>
        </p:nvSpPr>
        <p:spPr/>
        <p:txBody>
          <a:bodyPr/>
          <a:lstStyle/>
          <a:p>
            <a:pPr marL="0" indent="0">
              <a:buNone/>
            </a:pPr>
            <a:r>
              <a:rPr dirty="0"/>
              <a:t>• Zonal statistics: Calculate metrics (mean, min, max) for each zone in a raster</a:t>
            </a:r>
          </a:p>
          <a:p>
            <a:pPr marL="0" indent="0">
              <a:buNone/>
            </a:pPr>
            <a:r>
              <a:rPr dirty="0"/>
              <a:t>• In this case: the entire raster = one zone</a:t>
            </a:r>
          </a:p>
          <a:p>
            <a:pPr marL="0" indent="0">
              <a:buNone/>
            </a:pPr>
            <a:r>
              <a:rPr dirty="0"/>
              <a:t>• Common in:</a:t>
            </a:r>
          </a:p>
          <a:p>
            <a:pPr marL="0" indent="0">
              <a:buNone/>
            </a:pPr>
            <a:r>
              <a:rPr dirty="0"/>
              <a:t>  - Land use analysis</a:t>
            </a:r>
          </a:p>
          <a:p>
            <a:pPr marL="0" indent="0">
              <a:buNone/>
            </a:pPr>
            <a:r>
              <a:rPr dirty="0"/>
              <a:t>  - Environmental modeling</a:t>
            </a:r>
          </a:p>
          <a:p>
            <a:pPr marL="0" indent="0">
              <a:buNone/>
            </a:pPr>
            <a:r>
              <a:rPr dirty="0"/>
              <a:t>  - Urban planning</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70FB-A97C-4A87-8E3C-65EE8C6CB7CF}"/>
              </a:ext>
            </a:extLst>
          </p:cNvPr>
          <p:cNvSpPr>
            <a:spLocks noGrp="1"/>
          </p:cNvSpPr>
          <p:nvPr>
            <p:ph type="title"/>
          </p:nvPr>
        </p:nvSpPr>
        <p:spPr/>
        <p:txBody>
          <a:bodyPr/>
          <a:lstStyle/>
          <a:p>
            <a:r>
              <a:rPr lang="en-US" dirty="0"/>
              <a:t>HPC Technology Stack</a:t>
            </a:r>
          </a:p>
        </p:txBody>
      </p:sp>
      <p:pic>
        <p:nvPicPr>
          <p:cNvPr id="8194" name="Picture 2" descr="Generated image">
            <a:extLst>
              <a:ext uri="{FF2B5EF4-FFF2-40B4-BE49-F238E27FC236}">
                <a16:creationId xmlns:a16="http://schemas.microsoft.com/office/drawing/2014/main" id="{49E8AF7A-28AD-47EC-AEE3-89B630A85EB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78509" y="1177527"/>
            <a:ext cx="3786981" cy="56804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96783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A2350-AFCA-7A63-3D04-DF2B7CA8598D}"/>
              </a:ext>
            </a:extLst>
          </p:cNvPr>
          <p:cNvSpPr>
            <a:spLocks noGrp="1"/>
          </p:cNvSpPr>
          <p:nvPr>
            <p:ph type="title"/>
          </p:nvPr>
        </p:nvSpPr>
        <p:spPr>
          <a:xfrm>
            <a:off x="457200" y="941294"/>
            <a:ext cx="8229600" cy="476344"/>
          </a:xfrm>
        </p:spPr>
        <p:txBody>
          <a:bodyPr>
            <a:normAutofit fontScale="90000"/>
          </a:bodyPr>
          <a:lstStyle/>
          <a:p>
            <a:r>
              <a:rPr lang="en-US" dirty="0"/>
              <a:t>Create a session</a:t>
            </a:r>
          </a:p>
        </p:txBody>
      </p:sp>
      <p:sp>
        <p:nvSpPr>
          <p:cNvPr id="3" name="Content Placeholder 2">
            <a:extLst>
              <a:ext uri="{FF2B5EF4-FFF2-40B4-BE49-F238E27FC236}">
                <a16:creationId xmlns:a16="http://schemas.microsoft.com/office/drawing/2014/main" id="{0404C46B-5912-9202-50B8-352E8FE7CA50}"/>
              </a:ext>
            </a:extLst>
          </p:cNvPr>
          <p:cNvSpPr>
            <a:spLocks noGrp="1"/>
          </p:cNvSpPr>
          <p:nvPr>
            <p:ph idx="1"/>
          </p:nvPr>
        </p:nvSpPr>
        <p:spPr>
          <a:xfrm>
            <a:off x="457200" y="1600201"/>
            <a:ext cx="8229600" cy="800100"/>
          </a:xfrm>
        </p:spPr>
        <p:txBody>
          <a:bodyPr>
            <a:normAutofit/>
          </a:bodyPr>
          <a:lstStyle/>
          <a:p>
            <a:pPr marL="0" indent="0">
              <a:buNone/>
            </a:pPr>
            <a:r>
              <a:rPr lang="en-US" sz="1800" dirty="0" err="1">
                <a:highlight>
                  <a:srgbClr val="C0C0C0"/>
                </a:highlight>
                <a:latin typeface="Consolas" panose="020B0609020204030204" pitchFamily="49" charset="0"/>
                <a:cs typeface="Consolas" panose="020B0609020204030204" pitchFamily="49" charset="0"/>
              </a:rPr>
              <a:t>salloc</a:t>
            </a:r>
            <a:r>
              <a:rPr lang="en-US" sz="1800" dirty="0">
                <a:highlight>
                  <a:srgbClr val="C0C0C0"/>
                </a:highlight>
                <a:latin typeface="Consolas" panose="020B0609020204030204" pitchFamily="49" charset="0"/>
                <a:cs typeface="Consolas" panose="020B0609020204030204" pitchFamily="49" charset="0"/>
              </a:rPr>
              <a:t> --partition=</a:t>
            </a:r>
            <a:r>
              <a:rPr lang="en-US" sz="1800" dirty="0" err="1">
                <a:highlight>
                  <a:srgbClr val="C0C0C0"/>
                </a:highlight>
                <a:latin typeface="Consolas" panose="020B0609020204030204" pitchFamily="49" charset="0"/>
                <a:cs typeface="Consolas" panose="020B0609020204030204" pitchFamily="49" charset="0"/>
              </a:rPr>
              <a:t>gpu</a:t>
            </a:r>
            <a:r>
              <a:rPr lang="en-US" sz="1800" dirty="0">
                <a:highlight>
                  <a:srgbClr val="C0C0C0"/>
                </a:highlight>
                <a:latin typeface="Consolas" panose="020B0609020204030204" pitchFamily="49" charset="0"/>
                <a:cs typeface="Consolas" panose="020B0609020204030204" pitchFamily="49" charset="0"/>
              </a:rPr>
              <a:t> --</a:t>
            </a:r>
            <a:r>
              <a:rPr lang="en-US" sz="1800" dirty="0" err="1">
                <a:highlight>
                  <a:srgbClr val="C0C0C0"/>
                </a:highlight>
                <a:latin typeface="Consolas" panose="020B0609020204030204" pitchFamily="49" charset="0"/>
                <a:cs typeface="Consolas" panose="020B0609020204030204" pitchFamily="49" charset="0"/>
              </a:rPr>
              <a:t>gres</a:t>
            </a:r>
            <a:r>
              <a:rPr lang="en-US" sz="1800" dirty="0">
                <a:highlight>
                  <a:srgbClr val="C0C0C0"/>
                </a:highlight>
                <a:latin typeface="Consolas" panose="020B0609020204030204" pitchFamily="49" charset="0"/>
                <a:cs typeface="Consolas" panose="020B0609020204030204" pitchFamily="49" charset="0"/>
              </a:rPr>
              <a:t>=gpu:1 --</a:t>
            </a:r>
            <a:r>
              <a:rPr lang="en-US" sz="1800" dirty="0" err="1">
                <a:highlight>
                  <a:srgbClr val="C0C0C0"/>
                </a:highlight>
                <a:latin typeface="Consolas" panose="020B0609020204030204" pitchFamily="49" charset="0"/>
                <a:cs typeface="Consolas" panose="020B0609020204030204" pitchFamily="49" charset="0"/>
              </a:rPr>
              <a:t>cpus</a:t>
            </a:r>
            <a:r>
              <a:rPr lang="en-US" sz="1800" dirty="0">
                <a:highlight>
                  <a:srgbClr val="C0C0C0"/>
                </a:highlight>
                <a:latin typeface="Consolas" panose="020B0609020204030204" pitchFamily="49" charset="0"/>
                <a:cs typeface="Consolas" panose="020B0609020204030204" pitchFamily="49" charset="0"/>
              </a:rPr>
              <a:t>-per-task=8 --mem=32GB --time=1:00:00 </a:t>
            </a:r>
          </a:p>
        </p:txBody>
      </p:sp>
      <p:sp>
        <p:nvSpPr>
          <p:cNvPr id="4" name="Title 1">
            <a:extLst>
              <a:ext uri="{FF2B5EF4-FFF2-40B4-BE49-F238E27FC236}">
                <a16:creationId xmlns:a16="http://schemas.microsoft.com/office/drawing/2014/main" id="{0C9A6BF2-7E62-25CD-6CEB-957022F6F424}"/>
              </a:ext>
            </a:extLst>
          </p:cNvPr>
          <p:cNvSpPr txBox="1">
            <a:spLocks/>
          </p:cNvSpPr>
          <p:nvPr/>
        </p:nvSpPr>
        <p:spPr>
          <a:xfrm>
            <a:off x="596153" y="2336520"/>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t>Load Conda Module</a:t>
            </a:r>
          </a:p>
        </p:txBody>
      </p:sp>
      <p:sp>
        <p:nvSpPr>
          <p:cNvPr id="5" name="Content Placeholder 2">
            <a:extLst>
              <a:ext uri="{FF2B5EF4-FFF2-40B4-BE49-F238E27FC236}">
                <a16:creationId xmlns:a16="http://schemas.microsoft.com/office/drawing/2014/main" id="{F5A93209-BC99-BEC3-12C1-947DA20F2E0A}"/>
              </a:ext>
            </a:extLst>
          </p:cNvPr>
          <p:cNvSpPr txBox="1">
            <a:spLocks/>
          </p:cNvSpPr>
          <p:nvPr/>
        </p:nvSpPr>
        <p:spPr>
          <a:xfrm>
            <a:off x="450476" y="3429000"/>
            <a:ext cx="8229600" cy="84716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1800" dirty="0">
                <a:highlight>
                  <a:srgbClr val="C0C0C0"/>
                </a:highlight>
                <a:latin typeface="Consolas" panose="020B0609020204030204" pitchFamily="49" charset="0"/>
                <a:cs typeface="Consolas" panose="020B0609020204030204" pitchFamily="49" charset="0"/>
              </a:rPr>
              <a:t>Module purge</a:t>
            </a:r>
          </a:p>
          <a:p>
            <a:pPr marL="0" indent="0">
              <a:buFont typeface="Arial"/>
              <a:buNone/>
            </a:pPr>
            <a:r>
              <a:rPr lang="en-US" sz="1800" dirty="0">
                <a:highlight>
                  <a:srgbClr val="C0C0C0"/>
                </a:highlight>
                <a:latin typeface="Consolas" panose="020B0609020204030204" pitchFamily="49" charset="0"/>
                <a:cs typeface="Consolas" panose="020B0609020204030204" pitchFamily="49" charset="0"/>
              </a:rPr>
              <a:t>Module load </a:t>
            </a:r>
            <a:r>
              <a:rPr lang="en-US" sz="1800" dirty="0" err="1">
                <a:highlight>
                  <a:srgbClr val="C0C0C0"/>
                </a:highlight>
                <a:latin typeface="Consolas" panose="020B0609020204030204" pitchFamily="49" charset="0"/>
                <a:cs typeface="Consolas" panose="020B0609020204030204" pitchFamily="49" charset="0"/>
              </a:rPr>
              <a:t>conda</a:t>
            </a:r>
            <a:endParaRPr lang="en-US" sz="1800" dirty="0">
              <a:highlight>
                <a:srgbClr val="C0C0C0"/>
              </a:highlight>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09E25027-F24A-6526-53C7-6D7863500398}"/>
              </a:ext>
            </a:extLst>
          </p:cNvPr>
          <p:cNvSpPr txBox="1"/>
          <p:nvPr/>
        </p:nvSpPr>
        <p:spPr>
          <a:xfrm>
            <a:off x="4879042" y="3292509"/>
            <a:ext cx="3946711" cy="923330"/>
          </a:xfrm>
          <a:prstGeom prst="rect">
            <a:avLst/>
          </a:prstGeom>
          <a:noFill/>
        </p:spPr>
        <p:txBody>
          <a:bodyPr wrap="square">
            <a:spAutoFit/>
          </a:bodyPr>
          <a:lstStyle/>
          <a:p>
            <a:r>
              <a:rPr lang="en-US" b="0" i="0" dirty="0">
                <a:effectLst/>
                <a:latin typeface="Source Sans 3"/>
              </a:rPr>
              <a:t> </a:t>
            </a:r>
            <a:r>
              <a:rPr lang="en-US" b="0" i="0" u="sng" dirty="0">
                <a:solidFill>
                  <a:srgbClr val="990000"/>
                </a:solidFill>
                <a:effectLst/>
                <a:latin typeface="Source Sans 3"/>
                <a:hlinkClick r:id="rId2"/>
              </a:rPr>
              <a:t>Conda</a:t>
            </a:r>
            <a:r>
              <a:rPr lang="en-US" b="0" i="0" dirty="0">
                <a:effectLst/>
                <a:latin typeface="Source Sans 3"/>
              </a:rPr>
              <a:t> is the package and environment manager that installs, runs, and updates packages and their dependencies. </a:t>
            </a:r>
            <a:endParaRPr lang="en-US" dirty="0"/>
          </a:p>
        </p:txBody>
      </p:sp>
      <p:sp>
        <p:nvSpPr>
          <p:cNvPr id="8" name="Title 1">
            <a:extLst>
              <a:ext uri="{FF2B5EF4-FFF2-40B4-BE49-F238E27FC236}">
                <a16:creationId xmlns:a16="http://schemas.microsoft.com/office/drawing/2014/main" id="{2C58C040-0D12-BE2A-3330-E8DA3ECDDDA9}"/>
              </a:ext>
            </a:extLst>
          </p:cNvPr>
          <p:cNvSpPr txBox="1">
            <a:spLocks/>
          </p:cNvSpPr>
          <p:nvPr/>
        </p:nvSpPr>
        <p:spPr>
          <a:xfrm>
            <a:off x="389965" y="4457700"/>
            <a:ext cx="8650941" cy="1143000"/>
          </a:xfrm>
          <a:prstGeom prst="rect">
            <a:avLst/>
          </a:prstGeom>
        </p:spPr>
        <p:txBody>
          <a:bodyPr vert="horz" lIns="91440" tIns="45720" rIns="91440" bIns="45720" rtlCol="0" anchor="ctr">
            <a:normAutofit fontScale="92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t>Initialize shell to use Conda and Mamba</a:t>
            </a:r>
          </a:p>
        </p:txBody>
      </p:sp>
      <p:sp>
        <p:nvSpPr>
          <p:cNvPr id="9" name="Content Placeholder 2">
            <a:extLst>
              <a:ext uri="{FF2B5EF4-FFF2-40B4-BE49-F238E27FC236}">
                <a16:creationId xmlns:a16="http://schemas.microsoft.com/office/drawing/2014/main" id="{9275A8B5-E3C1-E0A6-3A83-443AEEB7A432}"/>
              </a:ext>
            </a:extLst>
          </p:cNvPr>
          <p:cNvSpPr txBox="1">
            <a:spLocks/>
          </p:cNvSpPr>
          <p:nvPr/>
        </p:nvSpPr>
        <p:spPr>
          <a:xfrm>
            <a:off x="665629" y="5550180"/>
            <a:ext cx="8229600" cy="84716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1800" dirty="0">
                <a:highlight>
                  <a:srgbClr val="C0C0C0"/>
                </a:highlight>
                <a:latin typeface="Consolas" panose="020B0609020204030204" pitchFamily="49" charset="0"/>
                <a:cs typeface="Consolas" panose="020B0609020204030204" pitchFamily="49" charset="0"/>
              </a:rPr>
              <a:t>mamba </a:t>
            </a:r>
            <a:r>
              <a:rPr lang="en-US" sz="1800" dirty="0" err="1">
                <a:highlight>
                  <a:srgbClr val="C0C0C0"/>
                </a:highlight>
                <a:latin typeface="Consolas" panose="020B0609020204030204" pitchFamily="49" charset="0"/>
                <a:cs typeface="Consolas" panose="020B0609020204030204" pitchFamily="49" charset="0"/>
              </a:rPr>
              <a:t>init</a:t>
            </a:r>
            <a:r>
              <a:rPr lang="en-US" sz="1800" dirty="0">
                <a:highlight>
                  <a:srgbClr val="C0C0C0"/>
                </a:highlight>
                <a:latin typeface="Consolas" panose="020B0609020204030204" pitchFamily="49" charset="0"/>
                <a:cs typeface="Consolas" panose="020B0609020204030204" pitchFamily="49" charset="0"/>
              </a:rPr>
              <a:t> bash </a:t>
            </a:r>
          </a:p>
          <a:p>
            <a:pPr marL="0" indent="0">
              <a:buFont typeface="Arial"/>
              <a:buNone/>
            </a:pPr>
            <a:r>
              <a:rPr lang="en-US" sz="1800" dirty="0">
                <a:highlight>
                  <a:srgbClr val="C0C0C0"/>
                </a:highlight>
                <a:latin typeface="Consolas" panose="020B0609020204030204" pitchFamily="49" charset="0"/>
                <a:cs typeface="Consolas" panose="020B0609020204030204" pitchFamily="49" charset="0"/>
              </a:rPr>
              <a:t>source ~/.</a:t>
            </a:r>
            <a:r>
              <a:rPr lang="en-US" sz="1800" dirty="0" err="1">
                <a:highlight>
                  <a:srgbClr val="C0C0C0"/>
                </a:highlight>
                <a:latin typeface="Consolas" panose="020B0609020204030204" pitchFamily="49" charset="0"/>
                <a:cs typeface="Consolas" panose="020B0609020204030204" pitchFamily="49" charset="0"/>
              </a:rPr>
              <a:t>bashrc</a:t>
            </a:r>
            <a:endParaRPr lang="en-US" sz="1800" dirty="0">
              <a:highlight>
                <a:srgbClr val="C0C0C0"/>
              </a:highlight>
              <a:latin typeface="Consolas" panose="020B0609020204030204" pitchFamily="49" charset="0"/>
              <a:cs typeface="Consolas" panose="020B0609020204030204" pitchFamily="49" charset="0"/>
            </a:endParaRPr>
          </a:p>
        </p:txBody>
      </p:sp>
      <p:sp>
        <p:nvSpPr>
          <p:cNvPr id="10" name="Title 1">
            <a:extLst>
              <a:ext uri="{FF2B5EF4-FFF2-40B4-BE49-F238E27FC236}">
                <a16:creationId xmlns:a16="http://schemas.microsoft.com/office/drawing/2014/main" id="{9AF599E1-21DF-4D80-0AF5-63550F1FF0E6}"/>
              </a:ext>
            </a:extLst>
          </p:cNvPr>
          <p:cNvSpPr txBox="1">
            <a:spLocks/>
          </p:cNvSpPr>
          <p:nvPr/>
        </p:nvSpPr>
        <p:spPr>
          <a:xfrm>
            <a:off x="450476" y="222482"/>
            <a:ext cx="8229600" cy="718811"/>
          </a:xfrm>
          <a:prstGeom prst="rect">
            <a:avLst/>
          </a:prstGeom>
        </p:spPr>
        <p:txBody>
          <a:bodyPr vert="horz" lIns="91440" tIns="45720" rIns="91440" bIns="45720" rtlCol="0" anchor="ctr">
            <a:normAutofit fontScale="975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dirty="0"/>
              <a:t>Hands On</a:t>
            </a:r>
          </a:p>
        </p:txBody>
      </p:sp>
    </p:spTree>
    <p:extLst>
      <p:ext uri="{BB962C8B-B14F-4D97-AF65-F5344CB8AC3E}">
        <p14:creationId xmlns:p14="http://schemas.microsoft.com/office/powerpoint/2010/main" val="11595592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E54188-6532-9294-9F5E-43C03D2813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953D6E-B5F8-9804-74C6-75990AC7235E}"/>
              </a:ext>
            </a:extLst>
          </p:cNvPr>
          <p:cNvSpPr>
            <a:spLocks noGrp="1"/>
          </p:cNvSpPr>
          <p:nvPr>
            <p:ph type="title"/>
          </p:nvPr>
        </p:nvSpPr>
        <p:spPr/>
        <p:txBody>
          <a:bodyPr>
            <a:normAutofit/>
          </a:bodyPr>
          <a:lstStyle/>
          <a:p>
            <a:r>
              <a:rPr lang="en-US" dirty="0"/>
              <a:t>Create a virtual environment</a:t>
            </a:r>
          </a:p>
        </p:txBody>
      </p:sp>
      <p:sp>
        <p:nvSpPr>
          <p:cNvPr id="3" name="Content Placeholder 2">
            <a:extLst>
              <a:ext uri="{FF2B5EF4-FFF2-40B4-BE49-F238E27FC236}">
                <a16:creationId xmlns:a16="http://schemas.microsoft.com/office/drawing/2014/main" id="{5692BFDD-4704-08BA-C2B9-304DE7C1975D}"/>
              </a:ext>
            </a:extLst>
          </p:cNvPr>
          <p:cNvSpPr>
            <a:spLocks noGrp="1"/>
          </p:cNvSpPr>
          <p:nvPr>
            <p:ph idx="1"/>
          </p:nvPr>
        </p:nvSpPr>
        <p:spPr>
          <a:xfrm>
            <a:off x="457200" y="1600201"/>
            <a:ext cx="8229600" cy="800100"/>
          </a:xfrm>
        </p:spPr>
        <p:txBody>
          <a:bodyPr>
            <a:normAutofit fontScale="85000" lnSpcReduction="10000"/>
          </a:bodyPr>
          <a:lstStyle/>
          <a:p>
            <a:pPr marL="0" indent="0">
              <a:buNone/>
            </a:pPr>
            <a:r>
              <a:rPr lang="en-US" sz="1800" dirty="0">
                <a:highlight>
                  <a:srgbClr val="C0C0C0"/>
                </a:highlight>
                <a:latin typeface="Consolas" panose="020B0609020204030204" pitchFamily="49" charset="0"/>
                <a:cs typeface="Consolas" panose="020B0609020204030204" pitchFamily="49" charset="0"/>
              </a:rPr>
              <a:t>mamba create --name &lt;</a:t>
            </a:r>
            <a:r>
              <a:rPr lang="en-US" sz="1800" dirty="0" err="1">
                <a:highlight>
                  <a:srgbClr val="C0C0C0"/>
                </a:highlight>
                <a:latin typeface="Consolas" panose="020B0609020204030204" pitchFamily="49" charset="0"/>
                <a:cs typeface="Consolas" panose="020B0609020204030204" pitchFamily="49" charset="0"/>
              </a:rPr>
              <a:t>env_name</a:t>
            </a:r>
            <a:r>
              <a:rPr lang="en-US" sz="1800" dirty="0">
                <a:highlight>
                  <a:srgbClr val="C0C0C0"/>
                </a:highlight>
                <a:latin typeface="Consolas" panose="020B0609020204030204" pitchFamily="49" charset="0"/>
                <a:cs typeface="Consolas" panose="020B0609020204030204" pitchFamily="49" charset="0"/>
              </a:rPr>
              <a:t>&gt;</a:t>
            </a:r>
          </a:p>
          <a:p>
            <a:pPr marL="0" indent="0">
              <a:buNone/>
            </a:pPr>
            <a:r>
              <a:rPr lang="en-US" sz="1800" dirty="0">
                <a:latin typeface="Consolas" panose="020B0609020204030204" pitchFamily="49" charset="0"/>
                <a:cs typeface="Consolas" panose="020B0609020204030204" pitchFamily="49" charset="0"/>
              </a:rPr>
              <a:t>Check environments info</a:t>
            </a:r>
          </a:p>
          <a:p>
            <a:pPr marL="0" indent="0">
              <a:buNone/>
            </a:pPr>
            <a:r>
              <a:rPr lang="en-US" sz="1800" dirty="0" err="1">
                <a:highlight>
                  <a:srgbClr val="C0C0C0"/>
                </a:highlight>
                <a:latin typeface="Consolas" panose="020B0609020204030204" pitchFamily="49" charset="0"/>
                <a:cs typeface="Consolas" panose="020B0609020204030204" pitchFamily="49" charset="0"/>
              </a:rPr>
              <a:t>conda</a:t>
            </a:r>
            <a:r>
              <a:rPr lang="en-US" sz="1800" dirty="0">
                <a:highlight>
                  <a:srgbClr val="C0C0C0"/>
                </a:highlight>
                <a:latin typeface="Consolas" panose="020B0609020204030204" pitchFamily="49" charset="0"/>
                <a:cs typeface="Consolas" panose="020B0609020204030204" pitchFamily="49" charset="0"/>
              </a:rPr>
              <a:t> info --</a:t>
            </a:r>
            <a:r>
              <a:rPr lang="en-US" sz="1800" dirty="0" err="1">
                <a:highlight>
                  <a:srgbClr val="C0C0C0"/>
                </a:highlight>
                <a:latin typeface="Consolas" panose="020B0609020204030204" pitchFamily="49" charset="0"/>
                <a:cs typeface="Consolas" panose="020B0609020204030204" pitchFamily="49" charset="0"/>
              </a:rPr>
              <a:t>envs</a:t>
            </a:r>
            <a:endParaRPr lang="en-US" sz="1800" dirty="0">
              <a:highlight>
                <a:srgbClr val="C0C0C0"/>
              </a:highlight>
              <a:latin typeface="Consolas" panose="020B0609020204030204" pitchFamily="49" charset="0"/>
              <a:cs typeface="Consolas" panose="020B0609020204030204" pitchFamily="49" charset="0"/>
            </a:endParaRPr>
          </a:p>
        </p:txBody>
      </p:sp>
      <p:sp>
        <p:nvSpPr>
          <p:cNvPr id="4" name="Title 1">
            <a:extLst>
              <a:ext uri="{FF2B5EF4-FFF2-40B4-BE49-F238E27FC236}">
                <a16:creationId xmlns:a16="http://schemas.microsoft.com/office/drawing/2014/main" id="{D3F63F30-0D66-1189-2458-673973CB7E73}"/>
              </a:ext>
            </a:extLst>
          </p:cNvPr>
          <p:cNvSpPr txBox="1">
            <a:spLocks/>
          </p:cNvSpPr>
          <p:nvPr/>
        </p:nvSpPr>
        <p:spPr>
          <a:xfrm>
            <a:off x="596153" y="2336520"/>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t>Activate the environment</a:t>
            </a:r>
          </a:p>
        </p:txBody>
      </p:sp>
      <p:sp>
        <p:nvSpPr>
          <p:cNvPr id="5" name="Content Placeholder 2">
            <a:extLst>
              <a:ext uri="{FF2B5EF4-FFF2-40B4-BE49-F238E27FC236}">
                <a16:creationId xmlns:a16="http://schemas.microsoft.com/office/drawing/2014/main" id="{2E2CA20E-2AF9-A36B-55DC-C27DE4CACE5D}"/>
              </a:ext>
            </a:extLst>
          </p:cNvPr>
          <p:cNvSpPr txBox="1">
            <a:spLocks/>
          </p:cNvSpPr>
          <p:nvPr/>
        </p:nvSpPr>
        <p:spPr>
          <a:xfrm>
            <a:off x="450476" y="3429000"/>
            <a:ext cx="8229600" cy="84716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1800" dirty="0">
                <a:highlight>
                  <a:srgbClr val="C0C0C0"/>
                </a:highlight>
                <a:latin typeface="Consolas" panose="020B0609020204030204" pitchFamily="49" charset="0"/>
                <a:cs typeface="Consolas" panose="020B0609020204030204" pitchFamily="49" charset="0"/>
              </a:rPr>
              <a:t>Mamba activate &lt;env name&gt;</a:t>
            </a:r>
          </a:p>
        </p:txBody>
      </p:sp>
      <p:sp>
        <p:nvSpPr>
          <p:cNvPr id="8" name="Title 1">
            <a:extLst>
              <a:ext uri="{FF2B5EF4-FFF2-40B4-BE49-F238E27FC236}">
                <a16:creationId xmlns:a16="http://schemas.microsoft.com/office/drawing/2014/main" id="{C2882B38-D1E0-CEA1-B435-628D87FB1CFE}"/>
              </a:ext>
            </a:extLst>
          </p:cNvPr>
          <p:cNvSpPr txBox="1">
            <a:spLocks/>
          </p:cNvSpPr>
          <p:nvPr/>
        </p:nvSpPr>
        <p:spPr>
          <a:xfrm>
            <a:off x="389965" y="4457700"/>
            <a:ext cx="8650941" cy="1143000"/>
          </a:xfrm>
          <a:prstGeom prst="rect">
            <a:avLst/>
          </a:prstGeom>
        </p:spPr>
        <p:txBody>
          <a:bodyPr vert="horz" lIns="91440" tIns="45720" rIns="91440" bIns="45720" rtlCol="0" anchor="ctr">
            <a:normAutofit fontScale="92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t>Install packages into the environment</a:t>
            </a:r>
          </a:p>
        </p:txBody>
      </p:sp>
      <p:sp>
        <p:nvSpPr>
          <p:cNvPr id="9" name="Content Placeholder 2">
            <a:extLst>
              <a:ext uri="{FF2B5EF4-FFF2-40B4-BE49-F238E27FC236}">
                <a16:creationId xmlns:a16="http://schemas.microsoft.com/office/drawing/2014/main" id="{69C7CA43-E71B-19C5-9ECC-BECE981CF7B8}"/>
              </a:ext>
            </a:extLst>
          </p:cNvPr>
          <p:cNvSpPr txBox="1">
            <a:spLocks/>
          </p:cNvSpPr>
          <p:nvPr/>
        </p:nvSpPr>
        <p:spPr>
          <a:xfrm>
            <a:off x="665629" y="5550180"/>
            <a:ext cx="8229600" cy="1200244"/>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00" dirty="0">
                <a:highlight>
                  <a:srgbClr val="C0C0C0"/>
                </a:highlight>
                <a:latin typeface="Consolas" panose="020B0609020204030204" pitchFamily="49" charset="0"/>
                <a:cs typeface="Consolas" panose="020B0609020204030204" pitchFamily="49" charset="0"/>
              </a:rPr>
              <a:t>mamba install </a:t>
            </a:r>
            <a:r>
              <a:rPr lang="en-US" sz="1800" dirty="0" err="1">
                <a:highlight>
                  <a:srgbClr val="C0C0C0"/>
                </a:highlight>
                <a:latin typeface="Consolas" panose="020B0609020204030204" pitchFamily="49" charset="0"/>
                <a:cs typeface="Consolas" panose="020B0609020204030204" pitchFamily="49" charset="0"/>
              </a:rPr>
              <a:t>pytorch</a:t>
            </a:r>
            <a:r>
              <a:rPr lang="en-US" sz="1800" dirty="0">
                <a:highlight>
                  <a:srgbClr val="C0C0C0"/>
                </a:highlight>
                <a:latin typeface="Consolas" panose="020B0609020204030204" pitchFamily="49" charset="0"/>
                <a:cs typeface="Consolas" panose="020B0609020204030204" pitchFamily="49" charset="0"/>
              </a:rPr>
              <a:t> </a:t>
            </a:r>
            <a:r>
              <a:rPr lang="en-US" sz="1800" dirty="0" err="1">
                <a:highlight>
                  <a:srgbClr val="C0C0C0"/>
                </a:highlight>
                <a:latin typeface="Consolas" panose="020B0609020204030204" pitchFamily="49" charset="0"/>
                <a:cs typeface="Consolas" panose="020B0609020204030204" pitchFamily="49" charset="0"/>
              </a:rPr>
              <a:t>torchvision</a:t>
            </a:r>
            <a:r>
              <a:rPr lang="en-US" sz="1800" dirty="0">
                <a:highlight>
                  <a:srgbClr val="C0C0C0"/>
                </a:highlight>
                <a:latin typeface="Consolas" panose="020B0609020204030204" pitchFamily="49" charset="0"/>
                <a:cs typeface="Consolas" panose="020B0609020204030204" pitchFamily="49" charset="0"/>
              </a:rPr>
              <a:t> </a:t>
            </a:r>
            <a:r>
              <a:rPr lang="en-US" sz="1800" dirty="0" err="1">
                <a:highlight>
                  <a:srgbClr val="C0C0C0"/>
                </a:highlight>
                <a:latin typeface="Consolas" panose="020B0609020204030204" pitchFamily="49" charset="0"/>
                <a:cs typeface="Consolas" panose="020B0609020204030204" pitchFamily="49" charset="0"/>
              </a:rPr>
              <a:t>torchaudio</a:t>
            </a:r>
            <a:r>
              <a:rPr lang="en-US" sz="1800" dirty="0">
                <a:highlight>
                  <a:srgbClr val="C0C0C0"/>
                </a:highlight>
                <a:latin typeface="Consolas" panose="020B0609020204030204" pitchFamily="49" charset="0"/>
                <a:cs typeface="Consolas" panose="020B0609020204030204" pitchFamily="49" charset="0"/>
              </a:rPr>
              <a:t> </a:t>
            </a:r>
            <a:r>
              <a:rPr lang="en-US" sz="1800" dirty="0" err="1">
                <a:highlight>
                  <a:srgbClr val="C0C0C0"/>
                </a:highlight>
                <a:latin typeface="Consolas" panose="020B0609020204030204" pitchFamily="49" charset="0"/>
                <a:cs typeface="Consolas" panose="020B0609020204030204" pitchFamily="49" charset="0"/>
              </a:rPr>
              <a:t>pytorch-cuda</a:t>
            </a:r>
            <a:r>
              <a:rPr lang="en-US" sz="1800" dirty="0">
                <a:highlight>
                  <a:srgbClr val="C0C0C0"/>
                </a:highlight>
                <a:latin typeface="Consolas" panose="020B0609020204030204" pitchFamily="49" charset="0"/>
                <a:cs typeface="Consolas" panose="020B0609020204030204" pitchFamily="49" charset="0"/>
              </a:rPr>
              <a:t>=11.8 -c </a:t>
            </a:r>
            <a:r>
              <a:rPr lang="en-US" sz="1800" dirty="0" err="1">
                <a:highlight>
                  <a:srgbClr val="C0C0C0"/>
                </a:highlight>
                <a:latin typeface="Consolas" panose="020B0609020204030204" pitchFamily="49" charset="0"/>
                <a:cs typeface="Consolas" panose="020B0609020204030204" pitchFamily="49" charset="0"/>
              </a:rPr>
              <a:t>pytorch</a:t>
            </a:r>
            <a:r>
              <a:rPr lang="en-US" sz="1800" dirty="0">
                <a:highlight>
                  <a:srgbClr val="C0C0C0"/>
                </a:highlight>
                <a:latin typeface="Consolas" panose="020B0609020204030204" pitchFamily="49" charset="0"/>
                <a:cs typeface="Consolas" panose="020B0609020204030204" pitchFamily="49" charset="0"/>
              </a:rPr>
              <a:t> -c </a:t>
            </a:r>
            <a:r>
              <a:rPr lang="en-US" sz="1800" dirty="0" err="1">
                <a:highlight>
                  <a:srgbClr val="C0C0C0"/>
                </a:highlight>
                <a:latin typeface="Consolas" panose="020B0609020204030204" pitchFamily="49" charset="0"/>
                <a:cs typeface="Consolas" panose="020B0609020204030204" pitchFamily="49" charset="0"/>
              </a:rPr>
              <a:t>nvidia</a:t>
            </a:r>
            <a:r>
              <a:rPr lang="en-US" sz="1800" dirty="0">
                <a:highlight>
                  <a:srgbClr val="C0C0C0"/>
                </a:highlight>
                <a:latin typeface="Consolas" panose="020B0609020204030204" pitchFamily="49" charset="0"/>
                <a:cs typeface="Consolas" panose="020B0609020204030204" pitchFamily="49" charset="0"/>
              </a:rPr>
              <a:t> </a:t>
            </a:r>
          </a:p>
          <a:p>
            <a:pPr marL="0" indent="0">
              <a:buNone/>
            </a:pPr>
            <a:r>
              <a:rPr lang="en-US" sz="1800" dirty="0">
                <a:cs typeface="Consolas" panose="020B0609020204030204" pitchFamily="49" charset="0"/>
              </a:rPr>
              <a:t>Type ‘python’ and verify the packages by importing them</a:t>
            </a:r>
          </a:p>
          <a:p>
            <a:pPr marL="0" indent="0">
              <a:buFont typeface="Arial"/>
              <a:buNone/>
            </a:pPr>
            <a:r>
              <a:rPr lang="en-US" sz="1800" dirty="0">
                <a:highlight>
                  <a:srgbClr val="C0C0C0"/>
                </a:highlight>
                <a:latin typeface="Consolas" panose="020B0609020204030204" pitchFamily="49" charset="0"/>
                <a:cs typeface="Consolas" panose="020B0609020204030204" pitchFamily="49" charset="0"/>
              </a:rPr>
              <a:t>Import torch</a:t>
            </a:r>
          </a:p>
        </p:txBody>
      </p:sp>
    </p:spTree>
    <p:extLst>
      <p:ext uri="{BB962C8B-B14F-4D97-AF65-F5344CB8AC3E}">
        <p14:creationId xmlns:p14="http://schemas.microsoft.com/office/powerpoint/2010/main" val="33780358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Hands On: Create a project environment and Install Modules</a:t>
            </a:r>
            <a:endParaRPr b="1" dirty="0"/>
          </a:p>
        </p:txBody>
      </p:sp>
      <p:sp>
        <p:nvSpPr>
          <p:cNvPr id="3" name="Content Placeholder 2"/>
          <p:cNvSpPr>
            <a:spLocks noGrp="1"/>
          </p:cNvSpPr>
          <p:nvPr>
            <p:ph idx="1"/>
          </p:nvPr>
        </p:nvSpPr>
        <p:spPr/>
        <p:txBody>
          <a:bodyPr/>
          <a:lstStyle/>
          <a:p>
            <a:pPr marL="0" indent="0">
              <a:buNone/>
            </a:pPr>
            <a:r>
              <a:rPr dirty="0"/>
              <a:t>• Python</a:t>
            </a:r>
          </a:p>
          <a:p>
            <a:pPr marL="0" indent="0">
              <a:buNone/>
            </a:pPr>
            <a:r>
              <a:rPr dirty="0"/>
              <a:t>• mpi4py – parallel processing</a:t>
            </a:r>
          </a:p>
          <a:p>
            <a:pPr marL="0" indent="0">
              <a:buNone/>
            </a:pPr>
            <a:r>
              <a:rPr dirty="0"/>
              <a:t>• </a:t>
            </a:r>
            <a:r>
              <a:rPr dirty="0" err="1"/>
              <a:t>rasterio</a:t>
            </a:r>
            <a:r>
              <a:rPr dirty="0"/>
              <a:t> – reading </a:t>
            </a:r>
            <a:r>
              <a:rPr dirty="0" err="1"/>
              <a:t>GeoTIFF</a:t>
            </a:r>
            <a:r>
              <a:rPr dirty="0"/>
              <a:t> files</a:t>
            </a:r>
          </a:p>
          <a:p>
            <a:pPr marL="0" indent="0">
              <a:buNone/>
            </a:pPr>
            <a:r>
              <a:rPr dirty="0"/>
              <a:t>• </a:t>
            </a:r>
            <a:r>
              <a:rPr dirty="0" err="1"/>
              <a:t>numpy</a:t>
            </a:r>
            <a:r>
              <a:rPr dirty="0"/>
              <a:t> – data handling</a:t>
            </a:r>
          </a:p>
          <a:p>
            <a:pPr marL="0" indent="0">
              <a:buNone/>
            </a:pPr>
            <a:r>
              <a:rPr dirty="0"/>
              <a:t>• SLURM or </a:t>
            </a:r>
            <a:r>
              <a:rPr dirty="0" err="1"/>
              <a:t>mpiexec</a:t>
            </a:r>
            <a:r>
              <a:rPr dirty="0"/>
              <a:t> – job scheduler (HPC)</a:t>
            </a:r>
          </a:p>
          <a:p>
            <a:pPr marL="0" indent="0">
              <a:buNone/>
            </a:pPr>
            <a:r>
              <a:rPr dirty="0"/>
              <a:t>• Easy to reproduce and modify for other GIS tasks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4C6F8-B172-4D41-893B-CAFB5EF77A49}"/>
              </a:ext>
            </a:extLst>
          </p:cNvPr>
          <p:cNvSpPr>
            <a:spLocks noGrp="1"/>
          </p:cNvSpPr>
          <p:nvPr>
            <p:ph type="title"/>
          </p:nvPr>
        </p:nvSpPr>
        <p:spPr/>
        <p:txBody>
          <a:bodyPr>
            <a:normAutofit/>
          </a:bodyPr>
          <a:lstStyle/>
          <a:p>
            <a:r>
              <a:rPr lang="en-US" b="1" dirty="0">
                <a:hlinkClick r:id="rId2"/>
              </a:rPr>
              <a:t>Use cases</a:t>
            </a:r>
            <a:endParaRPr lang="en-US" dirty="0"/>
          </a:p>
        </p:txBody>
      </p:sp>
      <p:sp>
        <p:nvSpPr>
          <p:cNvPr id="3" name="Content Placeholder 2">
            <a:extLst>
              <a:ext uri="{FF2B5EF4-FFF2-40B4-BE49-F238E27FC236}">
                <a16:creationId xmlns:a16="http://schemas.microsoft.com/office/drawing/2014/main" id="{03343D40-20B9-4F7D-B4EA-1624E969EB25}"/>
              </a:ext>
            </a:extLst>
          </p:cNvPr>
          <p:cNvSpPr>
            <a:spLocks noGrp="1"/>
          </p:cNvSpPr>
          <p:nvPr>
            <p:ph idx="1"/>
          </p:nvPr>
        </p:nvSpPr>
        <p:spPr/>
        <p:txBody>
          <a:bodyPr>
            <a:normAutofit fontScale="77500" lnSpcReduction="20000"/>
          </a:bodyPr>
          <a:lstStyle/>
          <a:p>
            <a:r>
              <a:rPr lang="en-US" dirty="0"/>
              <a:t>OnDemand has a number of use cases that are not available with the traditional command-line interface to HPC resources:</a:t>
            </a:r>
          </a:p>
          <a:p>
            <a:pPr lvl="1">
              <a:buFont typeface="Arial" panose="020B0604020202020204" pitchFamily="34" charset="0"/>
              <a:buChar char="•"/>
            </a:pPr>
            <a:r>
              <a:rPr lang="en-US" dirty="0"/>
              <a:t>File management with a graphical interface</a:t>
            </a:r>
          </a:p>
          <a:p>
            <a:pPr lvl="1">
              <a:buFont typeface="Arial" panose="020B0604020202020204" pitchFamily="34" charset="0"/>
              <a:buChar char="•"/>
            </a:pPr>
            <a:r>
              <a:rPr lang="en-US" dirty="0"/>
              <a:t>Text editing with a graphical interface</a:t>
            </a:r>
          </a:p>
          <a:p>
            <a:pPr lvl="1">
              <a:buFont typeface="Arial" panose="020B0604020202020204" pitchFamily="34" charset="0"/>
              <a:buChar char="•"/>
            </a:pPr>
            <a:r>
              <a:rPr lang="en-US" dirty="0"/>
              <a:t>Shell access with a web browser</a:t>
            </a:r>
          </a:p>
          <a:p>
            <a:pPr lvl="1">
              <a:buFont typeface="Arial" panose="020B0604020202020204" pitchFamily="34" charset="0"/>
              <a:buChar char="•"/>
            </a:pPr>
            <a:r>
              <a:rPr lang="en-US" dirty="0" err="1"/>
              <a:t>Slurm</a:t>
            </a:r>
            <a:r>
              <a:rPr lang="en-US" dirty="0"/>
              <a:t> job submission with a graphical interface</a:t>
            </a:r>
          </a:p>
          <a:p>
            <a:pPr lvl="1">
              <a:buFont typeface="Arial" panose="020B0604020202020204" pitchFamily="34" charset="0"/>
              <a:buChar char="•"/>
            </a:pPr>
            <a:r>
              <a:rPr lang="en-US" dirty="0"/>
              <a:t>Interactive use of graphical apps</a:t>
            </a:r>
          </a:p>
          <a:p>
            <a:pPr lvl="1">
              <a:buFont typeface="Arial" panose="020B0604020202020204" pitchFamily="34" charset="0"/>
              <a:buChar char="•"/>
            </a:pPr>
            <a:r>
              <a:rPr lang="en-US" dirty="0"/>
              <a:t>Development of code and notebooks with </a:t>
            </a:r>
            <a:r>
              <a:rPr lang="en-US" dirty="0" err="1"/>
              <a:t>JupyterLab</a:t>
            </a:r>
            <a:endParaRPr lang="en-US" dirty="0"/>
          </a:p>
          <a:p>
            <a:pPr lvl="1">
              <a:buFont typeface="Arial" panose="020B0604020202020204" pitchFamily="34" charset="0"/>
              <a:buChar char="•"/>
            </a:pPr>
            <a:r>
              <a:rPr lang="en-US" dirty="0"/>
              <a:t>Development of R code and notebooks with RStudio Server</a:t>
            </a:r>
          </a:p>
          <a:p>
            <a:pPr lvl="1">
              <a:buFont typeface="Arial" panose="020B0604020202020204" pitchFamily="34" charset="0"/>
              <a:buChar char="•"/>
            </a:pPr>
            <a:r>
              <a:rPr lang="en-US" dirty="0"/>
              <a:t>Development of code with VS Code</a:t>
            </a:r>
          </a:p>
          <a:p>
            <a:pPr lvl="1">
              <a:buFont typeface="Arial" panose="020B0604020202020204" pitchFamily="34" charset="0"/>
              <a:buChar char="•"/>
            </a:pPr>
            <a:r>
              <a:rPr lang="en-US" dirty="0"/>
              <a:t>High-performance and interactive data visualization</a:t>
            </a:r>
          </a:p>
          <a:p>
            <a:endParaRPr lang="en-US" dirty="0"/>
          </a:p>
        </p:txBody>
      </p:sp>
    </p:spTree>
    <p:extLst>
      <p:ext uri="{BB962C8B-B14F-4D97-AF65-F5344CB8AC3E}">
        <p14:creationId xmlns:p14="http://schemas.microsoft.com/office/powerpoint/2010/main" val="21003566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Parallel Processing Strategy</a:t>
            </a:r>
          </a:p>
        </p:txBody>
      </p:sp>
      <p:sp>
        <p:nvSpPr>
          <p:cNvPr id="3" name="Content Placeholder 2"/>
          <p:cNvSpPr>
            <a:spLocks noGrp="1"/>
          </p:cNvSpPr>
          <p:nvPr>
            <p:ph idx="1"/>
          </p:nvPr>
        </p:nvSpPr>
        <p:spPr/>
        <p:txBody>
          <a:bodyPr/>
          <a:lstStyle/>
          <a:p>
            <a:pPr marL="0" indent="0">
              <a:buNone/>
            </a:pPr>
            <a:r>
              <a:rPr dirty="0"/>
              <a:t>• Load raster on root process</a:t>
            </a:r>
          </a:p>
          <a:p>
            <a:pPr marL="0" indent="0">
              <a:buNone/>
            </a:pPr>
            <a:r>
              <a:rPr dirty="0"/>
              <a:t>• Divide rows equally among MPI processes</a:t>
            </a:r>
          </a:p>
          <a:p>
            <a:pPr marL="0" indent="0">
              <a:buNone/>
            </a:pPr>
            <a:r>
              <a:rPr dirty="0"/>
              <a:t>• Each process computes local mean</a:t>
            </a:r>
          </a:p>
          <a:p>
            <a:pPr marL="0" indent="0">
              <a:buNone/>
            </a:pPr>
            <a:r>
              <a:rPr dirty="0"/>
              <a:t>• Use </a:t>
            </a:r>
            <a:r>
              <a:rPr dirty="0" err="1"/>
              <a:t>MPI.Reduce</a:t>
            </a:r>
            <a:r>
              <a:rPr dirty="0"/>
              <a:t> to compute global average</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Code Highlight – MPI Logic</a:t>
            </a:r>
          </a:p>
        </p:txBody>
      </p:sp>
      <p:sp>
        <p:nvSpPr>
          <p:cNvPr id="3" name="Content Placeholder 2"/>
          <p:cNvSpPr>
            <a:spLocks noGrp="1"/>
          </p:cNvSpPr>
          <p:nvPr>
            <p:ph idx="1"/>
          </p:nvPr>
        </p:nvSpPr>
        <p:spPr/>
        <p:txBody>
          <a:bodyPr/>
          <a:lstStyle/>
          <a:p>
            <a:r>
              <a:t>rows_per_proc = shape[0] // size</a:t>
            </a:r>
          </a:p>
          <a:p>
            <a:r>
              <a:t>start = rank * rows_per_proc</a:t>
            </a:r>
          </a:p>
          <a:p>
            <a:r>
              <a:t>end = (rank + 1) * rows_per_proc</a:t>
            </a:r>
          </a:p>
          <a:p>
            <a:r>
              <a:t>local_data = data[start:end, :]</a:t>
            </a:r>
          </a:p>
          <a:p>
            <a:r>
              <a:t>local_mean = np.mean(local_data[local_data != nodata])</a:t>
            </a:r>
          </a:p>
          <a:p>
            <a:r>
              <a:t>global_mean = comm.reduce(local_mean, op=MPI.SUM, root=0)</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Running on HPC</a:t>
            </a:r>
          </a:p>
        </p:txBody>
      </p:sp>
      <p:sp>
        <p:nvSpPr>
          <p:cNvPr id="3" name="Content Placeholder 2"/>
          <p:cNvSpPr>
            <a:spLocks noGrp="1"/>
          </p:cNvSpPr>
          <p:nvPr>
            <p:ph idx="1"/>
          </p:nvPr>
        </p:nvSpPr>
        <p:spPr/>
        <p:txBody>
          <a:bodyPr/>
          <a:lstStyle/>
          <a:p>
            <a:pPr marL="0" indent="0">
              <a:buNone/>
            </a:pPr>
            <a:r>
              <a:rPr dirty="0"/>
              <a:t>• Script: zonal_mpi.py</a:t>
            </a:r>
          </a:p>
          <a:p>
            <a:pPr marL="0" indent="0">
              <a:buNone/>
            </a:pPr>
            <a:r>
              <a:rPr dirty="0"/>
              <a:t>• Run with:</a:t>
            </a:r>
          </a:p>
          <a:p>
            <a:pPr marL="0" indent="0">
              <a:buNone/>
            </a:pPr>
            <a:r>
              <a:rPr dirty="0"/>
              <a:t>  </a:t>
            </a:r>
            <a:r>
              <a:rPr dirty="0" err="1"/>
              <a:t>mpiexec</a:t>
            </a:r>
            <a:r>
              <a:rPr dirty="0"/>
              <a:t> -n 4 python zonal_mpi.py</a:t>
            </a:r>
          </a:p>
          <a:p>
            <a:pPr marL="0" indent="0">
              <a:buNone/>
            </a:pPr>
            <a:r>
              <a:rPr dirty="0"/>
              <a:t>• Or via SLURM:</a:t>
            </a:r>
          </a:p>
          <a:p>
            <a:pPr marL="0" indent="0">
              <a:buNone/>
            </a:pPr>
            <a:r>
              <a:rPr dirty="0"/>
              <a:t>  </a:t>
            </a:r>
            <a:r>
              <a:rPr dirty="0" err="1"/>
              <a:t>sbatch</a:t>
            </a:r>
            <a:r>
              <a:rPr dirty="0"/>
              <a:t> </a:t>
            </a:r>
            <a:r>
              <a:rPr dirty="0" err="1"/>
              <a:t>run_zonal.sh</a:t>
            </a:r>
            <a:endParaRPr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8D7E3-65E6-4A37-B5DE-51D0CAB6E810}"/>
              </a:ext>
            </a:extLst>
          </p:cNvPr>
          <p:cNvSpPr>
            <a:spLocks noGrp="1"/>
          </p:cNvSpPr>
          <p:nvPr>
            <p:ph type="title"/>
          </p:nvPr>
        </p:nvSpPr>
        <p:spPr/>
        <p:txBody>
          <a:bodyPr/>
          <a:lstStyle/>
          <a:p>
            <a:r>
              <a:rPr lang="en-US" dirty="0"/>
              <a:t>Run Batch and get Results</a:t>
            </a:r>
          </a:p>
        </p:txBody>
      </p:sp>
      <p:sp>
        <p:nvSpPr>
          <p:cNvPr id="3" name="Content Placeholder 2">
            <a:extLst>
              <a:ext uri="{FF2B5EF4-FFF2-40B4-BE49-F238E27FC236}">
                <a16:creationId xmlns:a16="http://schemas.microsoft.com/office/drawing/2014/main" id="{94F84A0E-AAD7-49DA-B1A9-68C6AE5E298E}"/>
              </a:ext>
            </a:extLst>
          </p:cNvPr>
          <p:cNvSpPr>
            <a:spLocks noGrp="1"/>
          </p:cNvSpPr>
          <p:nvPr>
            <p:ph idx="1"/>
          </p:nvPr>
        </p:nvSpPr>
        <p:spPr/>
        <p:txBody>
          <a:bodyPr/>
          <a:lstStyle/>
          <a:p>
            <a:pPr marL="0" indent="0">
              <a:buNone/>
            </a:pPr>
            <a:r>
              <a:rPr lang="en-US" dirty="0"/>
              <a:t>Job status</a:t>
            </a:r>
          </a:p>
          <a:p>
            <a:pPr marL="0" indent="0">
              <a:buNone/>
            </a:pPr>
            <a:r>
              <a:rPr lang="en-US" dirty="0" err="1">
                <a:highlight>
                  <a:srgbClr val="C0C0C0"/>
                </a:highlight>
                <a:latin typeface="Consolas" panose="020B0609020204030204" pitchFamily="49" charset="0"/>
                <a:cs typeface="Consolas" panose="020B0609020204030204" pitchFamily="49" charset="0"/>
              </a:rPr>
              <a:t>squeue</a:t>
            </a:r>
            <a:r>
              <a:rPr lang="en-US" dirty="0">
                <a:highlight>
                  <a:srgbClr val="C0C0C0"/>
                </a:highlight>
                <a:latin typeface="Consolas" panose="020B0609020204030204" pitchFamily="49" charset="0"/>
                <a:cs typeface="Consolas" panose="020B0609020204030204" pitchFamily="49" charset="0"/>
              </a:rPr>
              <a:t> -u &lt;username&gt;</a:t>
            </a:r>
          </a:p>
          <a:p>
            <a:endParaRPr lang="en-US" dirty="0"/>
          </a:p>
          <a:p>
            <a:pPr marL="0" indent="0">
              <a:buNone/>
            </a:pPr>
            <a:r>
              <a:rPr lang="en-US" dirty="0"/>
              <a:t>• Check Output file:</a:t>
            </a:r>
          </a:p>
          <a:p>
            <a:pPr marL="0" indent="0">
              <a:buNone/>
            </a:pPr>
            <a:r>
              <a:rPr lang="en-US" dirty="0"/>
              <a:t>  Average Elevation: 543.27 meters</a:t>
            </a:r>
          </a:p>
          <a:p>
            <a:endParaRPr lang="en-US" dirty="0"/>
          </a:p>
        </p:txBody>
      </p:sp>
    </p:spTree>
    <p:extLst>
      <p:ext uri="{BB962C8B-B14F-4D97-AF65-F5344CB8AC3E}">
        <p14:creationId xmlns:p14="http://schemas.microsoft.com/office/powerpoint/2010/main" val="17386008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3252A-7201-4F69-91D3-B84814EFADEE}"/>
              </a:ext>
            </a:extLst>
          </p:cNvPr>
          <p:cNvSpPr>
            <a:spLocks noGrp="1"/>
          </p:cNvSpPr>
          <p:nvPr>
            <p:ph type="title"/>
          </p:nvPr>
        </p:nvSpPr>
        <p:spPr/>
        <p:txBody>
          <a:bodyPr/>
          <a:lstStyle/>
          <a:p>
            <a:r>
              <a:rPr lang="en-US" dirty="0"/>
              <a:t>Closing a HPC Project</a:t>
            </a:r>
          </a:p>
        </p:txBody>
      </p:sp>
      <p:sp>
        <p:nvSpPr>
          <p:cNvPr id="3" name="Content Placeholder 2">
            <a:extLst>
              <a:ext uri="{FF2B5EF4-FFF2-40B4-BE49-F238E27FC236}">
                <a16:creationId xmlns:a16="http://schemas.microsoft.com/office/drawing/2014/main" id="{568A0C9A-3FD0-4C1E-9B95-369FABF3B135}"/>
              </a:ext>
            </a:extLst>
          </p:cNvPr>
          <p:cNvSpPr>
            <a:spLocks noGrp="1"/>
          </p:cNvSpPr>
          <p:nvPr>
            <p:ph idx="1"/>
          </p:nvPr>
        </p:nvSpPr>
        <p:spPr/>
        <p:txBody>
          <a:bodyPr/>
          <a:lstStyle/>
          <a:p>
            <a:r>
              <a:rPr lang="en-US" dirty="0"/>
              <a:t>Downloading</a:t>
            </a:r>
          </a:p>
          <a:p>
            <a:r>
              <a:rPr lang="en-US" dirty="0"/>
              <a:t>Temp Files</a:t>
            </a:r>
          </a:p>
          <a:p>
            <a:r>
              <a:rPr lang="en-US" dirty="0"/>
              <a:t>Deleting Project</a:t>
            </a:r>
          </a:p>
        </p:txBody>
      </p:sp>
    </p:spTree>
    <p:extLst>
      <p:ext uri="{BB962C8B-B14F-4D97-AF65-F5344CB8AC3E}">
        <p14:creationId xmlns:p14="http://schemas.microsoft.com/office/powerpoint/2010/main" val="91240642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Key Takeaways</a:t>
            </a:r>
          </a:p>
        </p:txBody>
      </p:sp>
      <p:sp>
        <p:nvSpPr>
          <p:cNvPr id="3" name="Content Placeholder 2"/>
          <p:cNvSpPr>
            <a:spLocks noGrp="1"/>
          </p:cNvSpPr>
          <p:nvPr>
            <p:ph idx="1"/>
          </p:nvPr>
        </p:nvSpPr>
        <p:spPr/>
        <p:txBody>
          <a:bodyPr/>
          <a:lstStyle/>
          <a:p>
            <a:pPr marL="0" indent="0">
              <a:buNone/>
            </a:pPr>
            <a:r>
              <a:rPr dirty="0"/>
              <a:t>• HPC is powerful for processing big GIS data</a:t>
            </a:r>
          </a:p>
          <a:p>
            <a:pPr marL="0" indent="0">
              <a:buNone/>
            </a:pPr>
            <a:r>
              <a:rPr dirty="0"/>
              <a:t>• mpi4py makes parallelization accessible in Python</a:t>
            </a:r>
          </a:p>
          <a:p>
            <a:pPr marL="0" indent="0">
              <a:buNone/>
            </a:pPr>
            <a:r>
              <a:rPr dirty="0"/>
              <a:t>• Raster-based zonal statistics scale easily with more cores</a:t>
            </a:r>
          </a:p>
          <a:p>
            <a:pPr marL="0" indent="0">
              <a:buNone/>
            </a:pPr>
            <a:r>
              <a:rPr dirty="0"/>
              <a:t>• Can extend to NDVI, land cover, or terrain classification</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a:t>
            </a:r>
            <a:endParaRPr dirty="0"/>
          </a:p>
        </p:txBody>
      </p:sp>
      <p:sp>
        <p:nvSpPr>
          <p:cNvPr id="3" name="Content Placeholder 2"/>
          <p:cNvSpPr>
            <a:spLocks noGrp="1"/>
          </p:cNvSpPr>
          <p:nvPr>
            <p:ph idx="1"/>
          </p:nvPr>
        </p:nvSpPr>
        <p:spPr/>
        <p:txBody>
          <a:bodyPr/>
          <a:lstStyle/>
          <a:p>
            <a:pPr marL="0" indent="0">
              <a:buNone/>
            </a:pPr>
            <a:r>
              <a:rPr lang="en-US" dirty="0">
                <a:hlinkClick r:id="rId2"/>
              </a:rPr>
              <a:t>https://www.carc.usc.edu/user-guides/carc-ondemand</a:t>
            </a:r>
            <a:endParaRPr lang="en-US" dirty="0"/>
          </a:p>
          <a:p>
            <a:pPr marL="0" indent="0">
              <a:buNone/>
            </a:pPr>
            <a:r>
              <a:rPr lang="en-US" dirty="0">
                <a:hlinkClick r:id="rId3"/>
              </a:rPr>
              <a:t>https://uschpc.github.io/regional-computing-website/user-guides/get-started-laguna/logging-in.html</a:t>
            </a:r>
            <a:endParaRPr lang="en-US" dirty="0"/>
          </a:p>
          <a:p>
            <a:pPr marL="0" indent="0">
              <a:buNone/>
            </a:pPr>
            <a:r>
              <a:rPr lang="en-US" b="1" dirty="0">
                <a:hlinkClick r:id="rId4"/>
              </a:rPr>
              <a:t>Additional resources</a:t>
            </a:r>
            <a:endParaRPr lang="en-US" b="1" dirty="0"/>
          </a:p>
          <a:p>
            <a:pPr marL="0" indent="0">
              <a:buNone/>
            </a:pPr>
            <a:r>
              <a:rPr lang="en-US" dirty="0">
                <a:hlinkClick r:id="rId5"/>
              </a:rPr>
              <a:t>OnDemand documentation</a:t>
            </a:r>
            <a:endParaRPr lang="en-US" dirty="0"/>
          </a:p>
          <a:p>
            <a:pPr marL="0" indent="0">
              <a:buNone/>
            </a:pPr>
            <a:endParaRPr lang="en-US" dirty="0"/>
          </a:p>
          <a:p>
            <a:pPr marL="0" indent="0">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DE5FF-B4CE-40EE-9433-29420148DB14}"/>
              </a:ext>
            </a:extLst>
          </p:cNvPr>
          <p:cNvSpPr>
            <a:spLocks noGrp="1"/>
          </p:cNvSpPr>
          <p:nvPr>
            <p:ph type="title"/>
          </p:nvPr>
        </p:nvSpPr>
        <p:spPr/>
        <p:txBody>
          <a:bodyPr>
            <a:normAutofit/>
          </a:bodyPr>
          <a:lstStyle/>
          <a:p>
            <a:r>
              <a:rPr lang="en-US" b="1" dirty="0">
                <a:hlinkClick r:id="rId2"/>
              </a:rPr>
              <a:t>Sensitive data</a:t>
            </a:r>
            <a:endParaRPr lang="en-US" dirty="0"/>
          </a:p>
        </p:txBody>
      </p:sp>
      <p:sp>
        <p:nvSpPr>
          <p:cNvPr id="3" name="Content Placeholder 2">
            <a:extLst>
              <a:ext uri="{FF2B5EF4-FFF2-40B4-BE49-F238E27FC236}">
                <a16:creationId xmlns:a16="http://schemas.microsoft.com/office/drawing/2014/main" id="{F2F0434D-626E-4F0D-8698-1B20743606F2}"/>
              </a:ext>
            </a:extLst>
          </p:cNvPr>
          <p:cNvSpPr>
            <a:spLocks noGrp="1"/>
          </p:cNvSpPr>
          <p:nvPr>
            <p:ph idx="1"/>
          </p:nvPr>
        </p:nvSpPr>
        <p:spPr/>
        <p:txBody>
          <a:bodyPr/>
          <a:lstStyle/>
          <a:p>
            <a:r>
              <a:rPr lang="en-US" dirty="0"/>
              <a:t>Currently, CARC systems </a:t>
            </a:r>
            <a:r>
              <a:rPr lang="en-US" b="1" dirty="0"/>
              <a:t>do not</a:t>
            </a:r>
            <a:r>
              <a:rPr lang="en-US" dirty="0"/>
              <a:t> support the use or storage of sensitive data. If your research work includes sensitive data, including but not limited to HIPAA-, FERPA-, or CUI-regulated data, see our </a:t>
            </a:r>
            <a:r>
              <a:rPr lang="en-US" dirty="0">
                <a:hlinkClick r:id="rId3"/>
              </a:rPr>
              <a:t>Secure Computing Compliance Overview</a:t>
            </a:r>
            <a:r>
              <a:rPr lang="en-US" dirty="0"/>
              <a:t> or contact us at </a:t>
            </a:r>
            <a:r>
              <a:rPr lang="en-US" dirty="0">
                <a:hlinkClick r:id="rId4"/>
              </a:rPr>
              <a:t>carc-support@usc.edu</a:t>
            </a:r>
            <a:r>
              <a:rPr lang="en-US" dirty="0"/>
              <a:t> before using our systems.</a:t>
            </a:r>
          </a:p>
          <a:p>
            <a:endParaRPr lang="en-US" dirty="0"/>
          </a:p>
        </p:txBody>
      </p:sp>
    </p:spTree>
    <p:extLst>
      <p:ext uri="{BB962C8B-B14F-4D97-AF65-F5344CB8AC3E}">
        <p14:creationId xmlns:p14="http://schemas.microsoft.com/office/powerpoint/2010/main" val="3556126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ADF5AD5-F43E-62E3-DA00-02C0BD70EA2B}"/>
              </a:ext>
            </a:extLst>
          </p:cNvPr>
          <p:cNvPicPr>
            <a:picLocks noGrp="1" noChangeAspect="1"/>
          </p:cNvPicPr>
          <p:nvPr>
            <p:ph idx="1"/>
          </p:nvPr>
        </p:nvPicPr>
        <p:blipFill>
          <a:blip r:embed="rId2"/>
          <a:stretch>
            <a:fillRect/>
          </a:stretch>
        </p:blipFill>
        <p:spPr>
          <a:xfrm>
            <a:off x="2121408" y="857250"/>
            <a:ext cx="4599432" cy="5149690"/>
          </a:xfrm>
          <a:prstGeom prst="rect">
            <a:avLst/>
          </a:prstGeom>
        </p:spPr>
      </p:pic>
    </p:spTree>
    <p:extLst>
      <p:ext uri="{BB962C8B-B14F-4D97-AF65-F5344CB8AC3E}">
        <p14:creationId xmlns:p14="http://schemas.microsoft.com/office/powerpoint/2010/main" val="2226681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FEB7-E132-404E-99B1-565CA6C286D5}"/>
              </a:ext>
            </a:extLst>
          </p:cNvPr>
          <p:cNvSpPr>
            <a:spLocks noGrp="1"/>
          </p:cNvSpPr>
          <p:nvPr>
            <p:ph type="title"/>
          </p:nvPr>
        </p:nvSpPr>
        <p:spPr/>
        <p:txBody>
          <a:bodyPr>
            <a:normAutofit/>
          </a:bodyPr>
          <a:lstStyle/>
          <a:p>
            <a:r>
              <a:rPr lang="en-US" b="1" dirty="0">
                <a:hlinkClick r:id="rId2"/>
              </a:rPr>
              <a:t>Workflow</a:t>
            </a:r>
            <a:endParaRPr lang="en-US" dirty="0"/>
          </a:p>
        </p:txBody>
      </p:sp>
      <p:sp>
        <p:nvSpPr>
          <p:cNvPr id="3" name="Content Placeholder 2">
            <a:extLst>
              <a:ext uri="{FF2B5EF4-FFF2-40B4-BE49-F238E27FC236}">
                <a16:creationId xmlns:a16="http://schemas.microsoft.com/office/drawing/2014/main" id="{D8992776-97C0-43EB-A0E3-5D0DD405BF56}"/>
              </a:ext>
            </a:extLst>
          </p:cNvPr>
          <p:cNvSpPr>
            <a:spLocks noGrp="1"/>
          </p:cNvSpPr>
          <p:nvPr>
            <p:ph idx="1"/>
          </p:nvPr>
        </p:nvSpPr>
        <p:spPr/>
        <p:txBody>
          <a:bodyPr>
            <a:normAutofit fontScale="85000" lnSpcReduction="20000"/>
          </a:bodyPr>
          <a:lstStyle/>
          <a:p>
            <a:r>
              <a:rPr lang="en-US" dirty="0"/>
              <a:t>The workflow for using Laguna typically consists of the following steps:</a:t>
            </a:r>
          </a:p>
          <a:p>
            <a:pPr lvl="1">
              <a:buFont typeface="+mj-lt"/>
              <a:buAutoNum type="arabicPeriod"/>
            </a:pPr>
            <a:r>
              <a:rPr lang="en-US" dirty="0"/>
              <a:t>Connecting to the Internet</a:t>
            </a:r>
          </a:p>
          <a:p>
            <a:pPr lvl="1">
              <a:buFont typeface="+mj-lt"/>
              <a:buAutoNum type="arabicPeriod"/>
            </a:pPr>
            <a:r>
              <a:rPr lang="en-US" dirty="0"/>
              <a:t>Logging in to the Laguna login node</a:t>
            </a:r>
          </a:p>
          <a:p>
            <a:pPr lvl="1">
              <a:buFont typeface="+mj-lt"/>
              <a:buAutoNum type="arabicPeriod"/>
            </a:pPr>
            <a:r>
              <a:rPr lang="en-US" dirty="0"/>
              <a:t>Organizing files</a:t>
            </a:r>
          </a:p>
          <a:p>
            <a:pPr lvl="1">
              <a:buFont typeface="+mj-lt"/>
              <a:buAutoNum type="arabicPeriod"/>
            </a:pPr>
            <a:r>
              <a:rPr lang="en-US" dirty="0"/>
              <a:t>Transferring files</a:t>
            </a:r>
          </a:p>
          <a:p>
            <a:pPr lvl="1">
              <a:buFont typeface="+mj-lt"/>
              <a:buAutoNum type="arabicPeriod"/>
            </a:pPr>
            <a:r>
              <a:rPr lang="en-US" dirty="0"/>
              <a:t>Installing and running software</a:t>
            </a:r>
          </a:p>
          <a:p>
            <a:pPr lvl="1">
              <a:buFont typeface="+mj-lt"/>
              <a:buAutoNum type="arabicPeriod"/>
            </a:pPr>
            <a:r>
              <a:rPr lang="en-US" dirty="0"/>
              <a:t>Testing your job interactively on a compute node</a:t>
            </a:r>
          </a:p>
          <a:p>
            <a:pPr lvl="1">
              <a:buFont typeface="+mj-lt"/>
              <a:buAutoNum type="arabicPeriod"/>
            </a:pPr>
            <a:r>
              <a:rPr lang="en-US" dirty="0"/>
              <a:t>Submitting your job to the job scheduler to run it remotely on a compute node</a:t>
            </a:r>
          </a:p>
          <a:p>
            <a:pPr lvl="1">
              <a:buFont typeface="+mj-lt"/>
              <a:buAutoNum type="arabicPeriod"/>
            </a:pPr>
            <a:r>
              <a:rPr lang="en-US" dirty="0"/>
              <a:t>Monitoring your job and checking the results when it has completed</a:t>
            </a:r>
          </a:p>
          <a:p>
            <a:endParaRPr lang="en-US" dirty="0"/>
          </a:p>
        </p:txBody>
      </p:sp>
    </p:spTree>
    <p:extLst>
      <p:ext uri="{BB962C8B-B14F-4D97-AF65-F5344CB8AC3E}">
        <p14:creationId xmlns:p14="http://schemas.microsoft.com/office/powerpoint/2010/main" val="3415846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72A56-6565-A2C9-9E45-E9DBD6F7B351}"/>
              </a:ext>
            </a:extLst>
          </p:cNvPr>
          <p:cNvSpPr>
            <a:spLocks noGrp="1"/>
          </p:cNvSpPr>
          <p:nvPr>
            <p:ph type="title"/>
          </p:nvPr>
        </p:nvSpPr>
        <p:spPr>
          <a:xfrm>
            <a:off x="94128" y="5303838"/>
            <a:ext cx="8767483" cy="1143000"/>
          </a:xfrm>
        </p:spPr>
        <p:txBody>
          <a:bodyPr>
            <a:noAutofit/>
          </a:bodyPr>
          <a:lstStyle/>
          <a:p>
            <a:r>
              <a:rPr lang="en-US" sz="3200" dirty="0">
                <a:hlinkClick r:id="rId2"/>
              </a:rPr>
              <a:t>https://uschpc.github.io/regional-computing-website/user-guides/get-started-laguna.html</a:t>
            </a:r>
            <a:endParaRPr lang="en-US" sz="3200" dirty="0"/>
          </a:p>
        </p:txBody>
      </p:sp>
      <p:pic>
        <p:nvPicPr>
          <p:cNvPr id="4" name="Content Placeholder 3">
            <a:extLst>
              <a:ext uri="{FF2B5EF4-FFF2-40B4-BE49-F238E27FC236}">
                <a16:creationId xmlns:a16="http://schemas.microsoft.com/office/drawing/2014/main" id="{014C4B1C-93AD-426A-F57D-7F065AF96C2C}"/>
              </a:ext>
            </a:extLst>
          </p:cNvPr>
          <p:cNvPicPr>
            <a:picLocks noGrp="1" noChangeAspect="1"/>
          </p:cNvPicPr>
          <p:nvPr>
            <p:ph idx="1"/>
          </p:nvPr>
        </p:nvPicPr>
        <p:blipFill>
          <a:blip r:embed="rId3"/>
          <a:stretch>
            <a:fillRect/>
          </a:stretch>
        </p:blipFill>
        <p:spPr>
          <a:xfrm>
            <a:off x="1485351" y="950964"/>
            <a:ext cx="5862380" cy="3980745"/>
          </a:xfrm>
          <a:prstGeom prst="rect">
            <a:avLst/>
          </a:prstGeom>
        </p:spPr>
      </p:pic>
      <p:sp>
        <p:nvSpPr>
          <p:cNvPr id="3" name="TextBox 2">
            <a:extLst>
              <a:ext uri="{FF2B5EF4-FFF2-40B4-BE49-F238E27FC236}">
                <a16:creationId xmlns:a16="http://schemas.microsoft.com/office/drawing/2014/main" id="{AD39F161-2628-ED2A-07DF-6808202E3424}"/>
              </a:ext>
            </a:extLst>
          </p:cNvPr>
          <p:cNvSpPr txBox="1"/>
          <p:nvPr/>
        </p:nvSpPr>
        <p:spPr>
          <a:xfrm>
            <a:off x="1411941" y="336176"/>
            <a:ext cx="1450782" cy="461665"/>
          </a:xfrm>
          <a:prstGeom prst="rect">
            <a:avLst/>
          </a:prstGeom>
          <a:noFill/>
        </p:spPr>
        <p:txBody>
          <a:bodyPr wrap="none" rtlCol="0">
            <a:spAutoFit/>
          </a:bodyPr>
          <a:lstStyle/>
          <a:p>
            <a:r>
              <a:rPr lang="en-US" sz="2400" dirty="0"/>
              <a:t>Resources</a:t>
            </a:r>
          </a:p>
        </p:txBody>
      </p:sp>
    </p:spTree>
    <p:extLst>
      <p:ext uri="{BB962C8B-B14F-4D97-AF65-F5344CB8AC3E}">
        <p14:creationId xmlns:p14="http://schemas.microsoft.com/office/powerpoint/2010/main" val="39528993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1736</TotalTime>
  <Words>2347</Words>
  <Application>Microsoft Macintosh PowerPoint</Application>
  <PresentationFormat>On-screen Show (4:3)</PresentationFormat>
  <Paragraphs>263</Paragraphs>
  <Slides>56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56</vt:i4>
      </vt:variant>
    </vt:vector>
  </HeadingPairs>
  <TitlesOfParts>
    <vt:vector size="63" baseType="lpstr">
      <vt:lpstr>Source Sans 3</vt:lpstr>
      <vt:lpstr>Aptos</vt:lpstr>
      <vt:lpstr>Arial</vt:lpstr>
      <vt:lpstr>Calibri</vt:lpstr>
      <vt:lpstr>Consolas</vt:lpstr>
      <vt:lpstr>Courier New</vt:lpstr>
      <vt:lpstr>Office Theme</vt:lpstr>
      <vt:lpstr>HPC for Research</vt:lpstr>
      <vt:lpstr>HPC Structure </vt:lpstr>
      <vt:lpstr>Regional HPC - Laguna</vt:lpstr>
      <vt:lpstr>CARC’s OnDemand service provides users</vt:lpstr>
      <vt:lpstr>Use cases</vt:lpstr>
      <vt:lpstr>Sensitive data</vt:lpstr>
      <vt:lpstr>PowerPoint Presentation</vt:lpstr>
      <vt:lpstr>Workflow</vt:lpstr>
      <vt:lpstr>https://uschpc.github.io/regional-computing-website/user-guides/get-started-laguna.html</vt:lpstr>
      <vt:lpstr>https://www.carc.usc.edu/user-guides/carc-ondemand/ondemand-overview</vt:lpstr>
      <vt:lpstr>Hands on: Access your HPC account and find your project and allocation</vt:lpstr>
      <vt:lpstr>Public and Private keys</vt:lpstr>
      <vt:lpstr>Create an RSA key pair</vt:lpstr>
      <vt:lpstr>The entire key generation process looks something like this:</vt:lpstr>
      <vt:lpstr>Hands On: Add public key to user portal</vt:lpstr>
      <vt:lpstr>Data Encryption and Decryption</vt:lpstr>
      <vt:lpstr>Laguna OnDemand</vt:lpstr>
      <vt:lpstr>Interactive Apps</vt:lpstr>
      <vt:lpstr>Running Jobs with CARC OnDemand</vt:lpstr>
      <vt:lpstr>Interactive Apps</vt:lpstr>
      <vt:lpstr>PowerPoint Presentation</vt:lpstr>
      <vt:lpstr>PowerPoint Presentation</vt:lpstr>
      <vt:lpstr>PowerPoint Presentation</vt:lpstr>
      <vt:lpstr>Hands on:</vt:lpstr>
      <vt:lpstr>Data Management</vt:lpstr>
      <vt:lpstr>Uploading and downloading files</vt:lpstr>
      <vt:lpstr>Transferring files</vt:lpstr>
      <vt:lpstr>Hands on:</vt:lpstr>
      <vt:lpstr>File operations</vt:lpstr>
      <vt:lpstr>Hands on: Creating and editing text files</vt:lpstr>
      <vt:lpstr>Running jobs</vt:lpstr>
      <vt:lpstr>Hands on: Run Hello World and check results</vt:lpstr>
      <vt:lpstr>Shell Access</vt:lpstr>
      <vt:lpstr>Logging in</vt:lpstr>
      <vt:lpstr>Hands on: SSH login</vt:lpstr>
      <vt:lpstr>File operations</vt:lpstr>
      <vt:lpstr>Creating and editing text files</vt:lpstr>
      <vt:lpstr>Copy files to project folder</vt:lpstr>
      <vt:lpstr>Installing and running software</vt:lpstr>
      <vt:lpstr>Creating and submitting Slurm job scripts Cheat Sheet</vt:lpstr>
      <vt:lpstr>Hands On: Parallel GIS: Zonal Statistics with MPI</vt:lpstr>
      <vt:lpstr>Download a repository</vt:lpstr>
      <vt:lpstr>Why HPC for GIS?</vt:lpstr>
      <vt:lpstr>Zonal Statistics Project</vt:lpstr>
      <vt:lpstr>Zonal Statistics Explained</vt:lpstr>
      <vt:lpstr>HPC Technology Stack</vt:lpstr>
      <vt:lpstr>Create a session</vt:lpstr>
      <vt:lpstr>Create a virtual environment</vt:lpstr>
      <vt:lpstr>Hands On: Create a project environment and Install Modules</vt:lpstr>
      <vt:lpstr>Parallel Processing Strategy</vt:lpstr>
      <vt:lpstr>Code Highlight – MPI Logic</vt:lpstr>
      <vt:lpstr>Running on HPC</vt:lpstr>
      <vt:lpstr>Run Batch and get Results</vt:lpstr>
      <vt:lpstr>Closing a HPC Project</vt:lpstr>
      <vt:lpstr>Key Takeaways</vt:lpstr>
      <vt:lpstr>Resources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Parallel GIS: Zonal Statistics with MPI</dc:title>
  <dc:subject/>
  <dc:creator/>
  <cp:keywords/>
  <dc:description>generated using python-pptx</dc:description>
  <cp:lastModifiedBy>Jeho Park</cp:lastModifiedBy>
  <cp:revision>15</cp:revision>
  <dcterms:created xsi:type="dcterms:W3CDTF">2013-01-27T09:14:16Z</dcterms:created>
  <dcterms:modified xsi:type="dcterms:W3CDTF">2025-06-09T15:58:28Z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86a3520-2f75-449a-9647-37aa285e138c_Enabled">
    <vt:lpwstr>true</vt:lpwstr>
  </property>
  <property fmtid="{D5CDD505-2E9C-101B-9397-08002B2CF9AE}" pid="3" name="MSIP_Label_186a3520-2f75-449a-9647-37aa285e138c_SetDate">
    <vt:lpwstr>2025-05-14T04:52:24Z</vt:lpwstr>
  </property>
  <property fmtid="{D5CDD505-2E9C-101B-9397-08002B2CF9AE}" pid="4" name="MSIP_Label_186a3520-2f75-449a-9647-37aa285e138c_Method">
    <vt:lpwstr>Standard</vt:lpwstr>
  </property>
  <property fmtid="{D5CDD505-2E9C-101B-9397-08002B2CF9AE}" pid="5" name="MSIP_Label_186a3520-2f75-449a-9647-37aa285e138c_Name">
    <vt:lpwstr>defa4170-0d19-0005-0004-bc88714345d2</vt:lpwstr>
  </property>
  <property fmtid="{D5CDD505-2E9C-101B-9397-08002B2CF9AE}" pid="6" name="MSIP_Label_186a3520-2f75-449a-9647-37aa285e138c_SiteId">
    <vt:lpwstr>19afb2c8-5efd-4718-a107-530ed963d11e</vt:lpwstr>
  </property>
  <property fmtid="{D5CDD505-2E9C-101B-9397-08002B2CF9AE}" pid="7" name="MSIP_Label_186a3520-2f75-449a-9647-37aa285e138c_ActionId">
    <vt:lpwstr>be875395-ce5b-46f1-828e-9137209e2db4</vt:lpwstr>
  </property>
  <property fmtid="{D5CDD505-2E9C-101B-9397-08002B2CF9AE}" pid="8" name="MSIP_Label_186a3520-2f75-449a-9647-37aa285e138c_ContentBits">
    <vt:lpwstr>0</vt:lpwstr>
  </property>
  <property fmtid="{D5CDD505-2E9C-101B-9397-08002B2CF9AE}" pid="9" name="MSIP_Label_186a3520-2f75-449a-9647-37aa285e138c_Tag">
    <vt:lpwstr>50, 3, 0, 1</vt:lpwstr>
  </property>
</Properties>
</file>

<file path=docProps/thumbnail.jpeg>
</file>